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Proxima Nova"/>
      <p:regular r:id="rId63"/>
      <p:bold r:id="rId64"/>
      <p:italic r:id="rId65"/>
      <p:boldItalic r:id="rId66"/>
    </p:embeddedFont>
    <p:embeddedFont>
      <p:font typeface="Roboto"/>
      <p:regular r:id="rId67"/>
      <p:bold r:id="rId68"/>
      <p:italic r:id="rId69"/>
      <p:boldItalic r:id="rId70"/>
    </p:embeddedFont>
    <p:embeddedFont>
      <p:font typeface="Lat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B4BBCC-BB3B-4A32-B5C1-2A18C36B9388}">
  <a:tblStyle styleId="{DBB4BBCC-BB3B-4A32-B5C1-2A18C36B93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Lato-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regular.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evertap.com/blog/rfm-analysi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vidml.wordpress.com/2016/10/29/easily-understand-k-means-clusteri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metrics.adjusted_rand_score.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metrics.adjusted_rand_score.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finitions-marketing.com/definition/segmentation-rfm/" TargetMode="External"/><Relationship Id="rId3" Type="http://schemas.openxmlformats.org/officeDocument/2006/relationships/hyperlink" Target="https://scikit-learn.org/stable/modules/generated/sklearn.metrics.adjusted_rand_score.html" TargetMode="External"/><Relationship Id="rId4" Type="http://schemas.openxmlformats.org/officeDocument/2006/relationships/hyperlink" Target="https://www.kaggle.com/kautumn06/yellowbrick-clustering-evaluation-example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nglish_language" TargetMode="External"/><Relationship Id="rId3" Type="http://schemas.openxmlformats.org/officeDocument/2006/relationships/hyperlink" Target="https://en.wikipedia.org/wiki/Brazil" TargetMode="External"/><Relationship Id="rId4" Type="http://schemas.openxmlformats.org/officeDocument/2006/relationships/hyperlink" Target="https://en.wikipedia.org/w/index.php?title=FEBRABAN&amp;action=edit&amp;redlink=1" TargetMode="External"/><Relationship Id="rId5" Type="http://schemas.openxmlformats.org/officeDocument/2006/relationships/hyperlink" Target="https://en.wikipedia.org/wiki/Cash_machine"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04da67ce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04da67ce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4da67cef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4da67cef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https://towardsdatascience.com/an-rfm-customer-segmentation-with-python-cf7be647733d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6a735970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6a735970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6400f005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6400f005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6400f005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6400f005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6400f005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6400f005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fr" u="sng">
                <a:solidFill>
                  <a:schemeClr val="hlink"/>
                </a:solidFill>
                <a:hlinkClick r:id="rId2"/>
              </a:rPr>
              <a:t>https://clevertap.com/blog/rfm-analysis/</a:t>
            </a:r>
            <a:endParaRPr/>
          </a:p>
          <a:p>
            <a:pPr indent="0" lvl="0" marL="0" rtl="0" algn="l">
              <a:lnSpc>
                <a:spcPct val="115000"/>
              </a:lnSpc>
              <a:spcBef>
                <a:spcPts val="500"/>
              </a:spcBef>
              <a:spcAft>
                <a:spcPts val="0"/>
              </a:spcAft>
              <a:buNone/>
            </a:pPr>
            <a:r>
              <a:t/>
            </a:r>
            <a:endParaRPr/>
          </a:p>
          <a:p>
            <a:pPr indent="-314325" lvl="0" marL="749300" rtl="0" algn="l">
              <a:lnSpc>
                <a:spcPct val="115000"/>
              </a:lnSpc>
              <a:spcBef>
                <a:spcPts val="500"/>
              </a:spcBef>
              <a:spcAft>
                <a:spcPts val="0"/>
              </a:spcAft>
              <a:buClr>
                <a:srgbClr val="424242"/>
              </a:buClr>
              <a:buSzPts val="1350"/>
              <a:buChar char="●"/>
            </a:pPr>
            <a:r>
              <a:rPr b="1" lang="fr" sz="1350">
                <a:solidFill>
                  <a:srgbClr val="424242"/>
                </a:solidFill>
              </a:rPr>
              <a:t>Champions</a:t>
            </a:r>
            <a:r>
              <a:rPr lang="fr" sz="1350">
                <a:solidFill>
                  <a:srgbClr val="424242"/>
                </a:solidFill>
              </a:rPr>
              <a:t> are your best customers, who bought most recently, most often, and are heavy spenders. Reward these customers. They can become early adopters for new products and will help promote your brand.</a:t>
            </a:r>
            <a:endParaRPr sz="1350">
              <a:solidFill>
                <a:srgbClr val="424242"/>
              </a:solidFill>
            </a:endParaRPr>
          </a:p>
          <a:p>
            <a:pPr indent="-314325" lvl="0" marL="749300" rtl="0" algn="l">
              <a:lnSpc>
                <a:spcPct val="115000"/>
              </a:lnSpc>
              <a:spcBef>
                <a:spcPts val="0"/>
              </a:spcBef>
              <a:spcAft>
                <a:spcPts val="0"/>
              </a:spcAft>
              <a:buClr>
                <a:srgbClr val="424242"/>
              </a:buClr>
              <a:buSzPts val="1350"/>
              <a:buChar char="●"/>
            </a:pPr>
            <a:r>
              <a:rPr b="1" lang="fr" sz="1350">
                <a:solidFill>
                  <a:srgbClr val="424242"/>
                </a:solidFill>
              </a:rPr>
              <a:t>Potential Loyalists</a:t>
            </a:r>
            <a:r>
              <a:rPr lang="fr" sz="1350">
                <a:solidFill>
                  <a:srgbClr val="424242"/>
                </a:solidFill>
              </a:rPr>
              <a:t> are your recent customers with average frequency and who spent a good amount. Offer membership or loyalty programs or recommend related products to upsell them and help them become your Loyalists or Champions.</a:t>
            </a:r>
            <a:endParaRPr sz="1350">
              <a:solidFill>
                <a:srgbClr val="424242"/>
              </a:solidFill>
            </a:endParaRPr>
          </a:p>
          <a:p>
            <a:pPr indent="-314325" lvl="0" marL="749300" rtl="0" algn="l">
              <a:lnSpc>
                <a:spcPct val="115000"/>
              </a:lnSpc>
              <a:spcBef>
                <a:spcPts val="0"/>
              </a:spcBef>
              <a:spcAft>
                <a:spcPts val="0"/>
              </a:spcAft>
              <a:buClr>
                <a:srgbClr val="424242"/>
              </a:buClr>
              <a:buSzPts val="1350"/>
              <a:buChar char="●"/>
            </a:pPr>
            <a:r>
              <a:rPr b="1" lang="fr" sz="1350">
                <a:solidFill>
                  <a:srgbClr val="424242"/>
                </a:solidFill>
              </a:rPr>
              <a:t>New Customers</a:t>
            </a:r>
            <a:r>
              <a:rPr lang="fr" sz="1350">
                <a:solidFill>
                  <a:srgbClr val="424242"/>
                </a:solidFill>
              </a:rPr>
              <a:t> are your customers who have a high overall RFM score but are not frequent shoppers. Start building relationships with these customers by providing onboarding support and special offers to increase their visits.</a:t>
            </a:r>
            <a:endParaRPr sz="1350">
              <a:solidFill>
                <a:srgbClr val="424242"/>
              </a:solidFill>
            </a:endParaRPr>
          </a:p>
          <a:p>
            <a:pPr indent="-314325" lvl="0" marL="749300" rtl="0" algn="l">
              <a:lnSpc>
                <a:spcPct val="115000"/>
              </a:lnSpc>
              <a:spcBef>
                <a:spcPts val="0"/>
              </a:spcBef>
              <a:spcAft>
                <a:spcPts val="0"/>
              </a:spcAft>
              <a:buClr>
                <a:srgbClr val="424242"/>
              </a:buClr>
              <a:buSzPts val="1350"/>
              <a:buChar char="●"/>
            </a:pPr>
            <a:r>
              <a:rPr b="1" lang="fr" sz="1350">
                <a:solidFill>
                  <a:srgbClr val="424242"/>
                </a:solidFill>
              </a:rPr>
              <a:t>At Risk Customers</a:t>
            </a:r>
            <a:r>
              <a:rPr lang="fr" sz="1350">
                <a:solidFill>
                  <a:srgbClr val="424242"/>
                </a:solidFill>
              </a:rPr>
              <a:t> are your customers who purchased often and spent big amounts, but haven’t purchased recently. Send them personalized reactivation campaigns to reconnect, and offer renewals and helpful products to encourage another purchase.</a:t>
            </a:r>
            <a:endParaRPr sz="1350">
              <a:solidFill>
                <a:srgbClr val="424242"/>
              </a:solidFill>
            </a:endParaRPr>
          </a:p>
          <a:p>
            <a:pPr indent="-314325" lvl="0" marL="749300" rtl="0" algn="l">
              <a:lnSpc>
                <a:spcPct val="115000"/>
              </a:lnSpc>
              <a:spcBef>
                <a:spcPts val="0"/>
              </a:spcBef>
              <a:spcAft>
                <a:spcPts val="0"/>
              </a:spcAft>
              <a:buClr>
                <a:srgbClr val="424242"/>
              </a:buClr>
              <a:buSzPts val="1350"/>
              <a:buChar char="●"/>
            </a:pPr>
            <a:r>
              <a:rPr b="1" lang="fr" sz="1350">
                <a:solidFill>
                  <a:srgbClr val="424242"/>
                </a:solidFill>
              </a:rPr>
              <a:t>Can’t Lose Them</a:t>
            </a:r>
            <a:r>
              <a:rPr lang="fr" sz="1350">
                <a:solidFill>
                  <a:srgbClr val="424242"/>
                </a:solidFill>
              </a:rPr>
              <a:t> are customers who used to visit and purchase quite often, but haven’t been visiting recently. Bring them back with relevant promotions, and run surveys to find out what went wrong and avoid losing them to a competitor.</a:t>
            </a:r>
            <a:endParaRPr sz="1350">
              <a:solidFill>
                <a:srgbClr val="424242"/>
              </a:solidFill>
            </a:endParaRPr>
          </a:p>
          <a:p>
            <a:pPr indent="0" lvl="0" marL="0" rtl="0" algn="l">
              <a:lnSpc>
                <a:spcPct val="115000"/>
              </a:lnSpc>
              <a:spcBef>
                <a:spcPts val="4600"/>
              </a:spcBef>
              <a:spcAft>
                <a:spcPts val="0"/>
              </a:spcAft>
              <a:buClr>
                <a:schemeClr val="dk1"/>
              </a:buClr>
              <a:buSzPts val="1100"/>
              <a:buFont typeface="Arial"/>
              <a:buNone/>
            </a:pPr>
            <a:r>
              <a:t/>
            </a:r>
            <a:endParaRPr sz="1350">
              <a:solidFill>
                <a:srgbClr val="424242"/>
              </a:solidFill>
            </a:endParaRPr>
          </a:p>
          <a:p>
            <a:pPr indent="0" lvl="0" marL="0" rtl="0" algn="l">
              <a:lnSpc>
                <a:spcPct val="115000"/>
              </a:lnSpc>
              <a:spcBef>
                <a:spcPts val="2300"/>
              </a:spcBef>
              <a:spcAft>
                <a:spcPts val="5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32452f1e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32452f1e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6400f005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6400f005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3ef200815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3ef200815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96e05e3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96e05e3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fe63818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fe63818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4da67cef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4da67cef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6f62a1ae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6f62a1ae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6f62a1ae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6f62a1ae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86ad591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86ad591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5089cdb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5089cdb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https://avidml.wordpress.com/2016/10/29/easily-understand-k-means-clustering/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32452f1e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32452f1e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32270999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32270999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32270999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32270999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32452f1e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32452f1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3d7663a0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3d7663a0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6400f005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6400f005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4da67cef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4da67cef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3d7663a0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03d7663a0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32270999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32270999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3ef20081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3ef20081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https://scikit-learn.org/stable/modules/generated/sklearn.metrics.adjusted_rand_score.html</a:t>
            </a:r>
            <a:endParaRPr/>
          </a:p>
          <a:p>
            <a:pPr indent="0" lvl="0" marL="0" rtl="0" algn="l">
              <a:spcBef>
                <a:spcPts val="0"/>
              </a:spcBef>
              <a:spcAft>
                <a:spcPts val="0"/>
              </a:spcAft>
              <a:buNone/>
            </a:pPr>
            <a:r>
              <a:t/>
            </a:r>
            <a:endParaRPr/>
          </a:p>
          <a:p>
            <a:pPr indent="0" lvl="0" marL="0" rtl="0" algn="l">
              <a:spcBef>
                <a:spcPts val="0"/>
              </a:spcBef>
              <a:spcAft>
                <a:spcPts val="0"/>
              </a:spcAft>
              <a:buNone/>
            </a:pPr>
            <a:r>
              <a:rPr lang="fr" sz="1200">
                <a:solidFill>
                  <a:srgbClr val="212529"/>
                </a:solidFill>
                <a:highlight>
                  <a:srgbClr val="FFFFFF"/>
                </a:highlight>
                <a:latin typeface="Roboto"/>
                <a:ea typeface="Roboto"/>
                <a:cs typeface="Roboto"/>
                <a:sym typeface="Roboto"/>
              </a:rPr>
              <a:t>The Adjusted Rand Index computes a similarity measure between two clusterings by considering all pairs of samples and counting pairs that are assigned in the same or different clusters in the predicted and true clusterings.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6400f005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6400f005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https://scikit-learn.org/stable/modules/generated/sklearn.metrics.adjusted_rand_score.html</a:t>
            </a:r>
            <a:endParaRPr/>
          </a:p>
          <a:p>
            <a:pPr indent="0" lvl="0" marL="0" rtl="0" algn="l">
              <a:spcBef>
                <a:spcPts val="0"/>
              </a:spcBef>
              <a:spcAft>
                <a:spcPts val="0"/>
              </a:spcAft>
              <a:buNone/>
            </a:pPr>
            <a:r>
              <a:t/>
            </a:r>
            <a:endParaRPr/>
          </a:p>
          <a:p>
            <a:pPr indent="0" lvl="0" marL="0" rtl="0" algn="l">
              <a:spcBef>
                <a:spcPts val="0"/>
              </a:spcBef>
              <a:spcAft>
                <a:spcPts val="0"/>
              </a:spcAft>
              <a:buNone/>
            </a:pPr>
            <a:r>
              <a:rPr lang="fr" sz="1200">
                <a:solidFill>
                  <a:srgbClr val="212529"/>
                </a:solidFill>
                <a:highlight>
                  <a:srgbClr val="FFFFFF"/>
                </a:highlight>
                <a:latin typeface="Roboto"/>
                <a:ea typeface="Roboto"/>
                <a:cs typeface="Roboto"/>
                <a:sym typeface="Roboto"/>
              </a:rPr>
              <a:t>The Adjusted Rand Index computes a similarity measure between two clusterings by considering all pairs of samples and counting pairs that are assigned in the same or different clusters in the predicted and true clusterings.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6400f005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6400f005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6a735970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6a735970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https://www.definitions-marketing.com/definition/segmentation-rfm/</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solidFill>
                  <a:schemeClr val="hlink"/>
                </a:solidFill>
                <a:hlinkClick r:id="rId3"/>
              </a:rPr>
              <a:t>https://scikit-learn.org/stable/modules/generated/sklearn.metrics.adjusted_rand_score.html</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solidFill>
                  <a:schemeClr val="hlink"/>
                </a:solidFill>
                <a:hlinkClick r:id="rId4"/>
              </a:rPr>
              <a:t>https://www.kaggle.com/kautumn06/yellowbrick-clustering-evaluation-examples</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6a73597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6a73597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881b342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881b342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32270999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32270999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3ef20081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3ef20081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3ef20081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3ef20081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6f62a1ae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6f62a1ae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3ef2008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3ef2008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3ef20081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3ef20081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3ef20081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3ef20081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b="1" lang="fr" sz="1050">
                <a:solidFill>
                  <a:srgbClr val="202122"/>
                </a:solidFill>
                <a:highlight>
                  <a:srgbClr val="FFFFFF"/>
                </a:highlight>
              </a:rPr>
              <a:t>Boleto Bancário</a:t>
            </a:r>
            <a:r>
              <a:rPr lang="fr" sz="1050">
                <a:solidFill>
                  <a:srgbClr val="202122"/>
                </a:solidFill>
                <a:highlight>
                  <a:srgbClr val="FFFFFF"/>
                </a:highlight>
              </a:rPr>
              <a:t>, simply referred to as </a:t>
            </a:r>
            <a:r>
              <a:rPr b="1" lang="fr" sz="1050">
                <a:solidFill>
                  <a:srgbClr val="202122"/>
                </a:solidFill>
                <a:highlight>
                  <a:srgbClr val="FFFFFF"/>
                </a:highlight>
              </a:rPr>
              <a:t>Boleto</a:t>
            </a:r>
            <a:r>
              <a:rPr lang="fr" sz="1050">
                <a:solidFill>
                  <a:srgbClr val="202122"/>
                </a:solidFill>
                <a:highlight>
                  <a:srgbClr val="FFFFFF"/>
                </a:highlight>
              </a:rPr>
              <a:t> (</a:t>
            </a:r>
            <a:r>
              <a:rPr lang="fr" sz="1050">
                <a:solidFill>
                  <a:srgbClr val="0645AD"/>
                </a:solidFill>
                <a:highlight>
                  <a:srgbClr val="FFFFFF"/>
                </a:highlight>
                <a:uFill>
                  <a:noFill/>
                </a:uFill>
                <a:hlinkClick r:id="rId2">
                  <a:extLst>
                    <a:ext uri="{A12FA001-AC4F-418D-AE19-62706E023703}">
                      <ahyp:hlinkClr val="tx"/>
                    </a:ext>
                  </a:extLst>
                </a:hlinkClick>
              </a:rPr>
              <a:t>English</a:t>
            </a:r>
            <a:r>
              <a:rPr lang="fr" sz="1050">
                <a:solidFill>
                  <a:srgbClr val="202122"/>
                </a:solidFill>
                <a:highlight>
                  <a:srgbClr val="FFFFFF"/>
                </a:highlight>
              </a:rPr>
              <a:t>: Ticket) is a payment method in </a:t>
            </a:r>
            <a:r>
              <a:rPr lang="fr" sz="1050">
                <a:solidFill>
                  <a:srgbClr val="0645AD"/>
                </a:solidFill>
                <a:highlight>
                  <a:srgbClr val="FFFFFF"/>
                </a:highlight>
                <a:uFill>
                  <a:noFill/>
                </a:uFill>
                <a:hlinkClick r:id="rId3">
                  <a:extLst>
                    <a:ext uri="{A12FA001-AC4F-418D-AE19-62706E023703}">
                      <ahyp:hlinkClr val="tx"/>
                    </a:ext>
                  </a:extLst>
                </a:hlinkClick>
              </a:rPr>
              <a:t>Brazil</a:t>
            </a:r>
            <a:r>
              <a:rPr lang="fr" sz="1050">
                <a:solidFill>
                  <a:srgbClr val="202122"/>
                </a:solidFill>
                <a:highlight>
                  <a:srgbClr val="FFFFFF"/>
                </a:highlight>
              </a:rPr>
              <a:t> regulated by </a:t>
            </a:r>
            <a:r>
              <a:rPr lang="fr" sz="1050">
                <a:solidFill>
                  <a:srgbClr val="BA0000"/>
                </a:solidFill>
                <a:highlight>
                  <a:srgbClr val="FFFFFF"/>
                </a:highlight>
                <a:uFill>
                  <a:noFill/>
                </a:uFill>
                <a:hlinkClick r:id="rId4">
                  <a:extLst>
                    <a:ext uri="{A12FA001-AC4F-418D-AE19-62706E023703}">
                      <ahyp:hlinkClr val="tx"/>
                    </a:ext>
                  </a:extLst>
                </a:hlinkClick>
              </a:rPr>
              <a:t>FEBRABAN</a:t>
            </a:r>
            <a:r>
              <a:rPr lang="fr" sz="1050">
                <a:solidFill>
                  <a:srgbClr val="202122"/>
                </a:solidFill>
                <a:highlight>
                  <a:srgbClr val="FFFFFF"/>
                </a:highlight>
              </a:rPr>
              <a:t>, short for Brazilian Federation of Banks.</a:t>
            </a:r>
            <a:endParaRPr sz="1050">
              <a:solidFill>
                <a:srgbClr val="202122"/>
              </a:solidFill>
              <a:highlight>
                <a:srgbClr val="FFFFFF"/>
              </a:highlight>
            </a:endParaRPr>
          </a:p>
          <a:p>
            <a:pPr indent="0" lvl="0" marL="0" rtl="0" algn="l">
              <a:lnSpc>
                <a:spcPct val="115000"/>
              </a:lnSpc>
              <a:spcBef>
                <a:spcPts val="500"/>
              </a:spcBef>
              <a:spcAft>
                <a:spcPts val="500"/>
              </a:spcAft>
              <a:buNone/>
            </a:pPr>
            <a:r>
              <a:rPr lang="fr" sz="1050">
                <a:solidFill>
                  <a:srgbClr val="202122"/>
                </a:solidFill>
                <a:highlight>
                  <a:srgbClr val="FFFFFF"/>
                </a:highlight>
              </a:rPr>
              <a:t>A boleto can be paid at </a:t>
            </a:r>
            <a:r>
              <a:rPr lang="fr" sz="1050">
                <a:solidFill>
                  <a:srgbClr val="0645AD"/>
                </a:solidFill>
                <a:highlight>
                  <a:srgbClr val="FFFFFF"/>
                </a:highlight>
                <a:uFill>
                  <a:noFill/>
                </a:uFill>
                <a:hlinkClick r:id="rId5">
                  <a:extLst>
                    <a:ext uri="{A12FA001-AC4F-418D-AE19-62706E023703}">
                      <ahyp:hlinkClr val="tx"/>
                    </a:ext>
                  </a:extLst>
                </a:hlinkClick>
              </a:rPr>
              <a:t>ATMs</a:t>
            </a:r>
            <a:r>
              <a:rPr lang="fr" sz="1050">
                <a:solidFill>
                  <a:srgbClr val="202122"/>
                </a:solidFill>
                <a:highlight>
                  <a:srgbClr val="FFFFFF"/>
                </a:highlight>
              </a:rPr>
              <a:t>, branch facilities and internet banking of any Bank, Post Office, Lottery Agent and some supermarkets until its due date. After the due date it can only be paid at the issuer bank facilities.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3ef20081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3ef20081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3ef20081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3ef20081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3ef20081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3ef20081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03ef20081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03ef20081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3ef2008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3ef2008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3ef20081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3ef20081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32270999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3227099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fr"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3ef20081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3ef20081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3ef20081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3ef20081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3ef2008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3ef2008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dk1"/>
                </a:solidFill>
                <a:highlight>
                  <a:srgbClr val="E7F2FA"/>
                </a:highlight>
                <a:latin typeface="Consolas"/>
                <a:ea typeface="Consolas"/>
                <a:cs typeface="Consolas"/>
                <a:sym typeface="Consolas"/>
              </a:rPr>
              <a:t>plot_probability_alive_matrix</a:t>
            </a:r>
            <a:endParaRPr sz="1200">
              <a:solidFill>
                <a:srgbClr val="404040"/>
              </a:solidFill>
              <a:highlight>
                <a:srgbClr val="FCFCFC"/>
              </a:highlight>
              <a:latin typeface="Lato"/>
              <a:ea typeface="Lato"/>
              <a:cs typeface="Lato"/>
              <a:sym typeface="Lato"/>
            </a:endParaRPr>
          </a:p>
          <a:p>
            <a:pPr indent="0" lvl="0" marL="0" rtl="0" algn="l">
              <a:spcBef>
                <a:spcPts val="0"/>
              </a:spcBef>
              <a:spcAft>
                <a:spcPts val="0"/>
              </a:spcAft>
              <a:buNone/>
            </a:pPr>
            <a:r>
              <a:rPr lang="fr" sz="1200">
                <a:solidFill>
                  <a:srgbClr val="404040"/>
                </a:solidFill>
                <a:highlight>
                  <a:srgbClr val="FCFCFC"/>
                </a:highlight>
                <a:latin typeface="Lato"/>
                <a:ea typeface="Lato"/>
                <a:cs typeface="Lato"/>
                <a:sym typeface="Lato"/>
              </a:rPr>
              <a:t>Plot a figure of the probability a customer is alive based on their frequency and recency.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3ef20081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3ef20081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3ef20081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03ef20081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3ef20081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03ef200815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84a844fb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84a844fb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32270999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32270999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32270999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32270999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4da67cef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4da67cef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chemeClr val="dk1"/>
                </a:solidFill>
                <a:latin typeface="Roboto"/>
                <a:ea typeface="Roboto"/>
                <a:cs typeface="Roboto"/>
                <a:sym typeface="Roboto"/>
              </a:rPr>
              <a:t>'cool_stuff', 'pet_shop', 'furniture_decor', 'perfumery', 'garden_tools', 'housewares', 'telephony', 'health_beauty', 'books_technical', 'fashion_bags_accessories', 'bed_bath_table', 'sports_leisure', 'consoles_games', 'office_furniture', 'luggage_accessories', 'food', 'agro_industry_and_commerce', 'electronics', 'computers_accessories',  'construction_tools_construction', 'audio', 'baby', 'construction_tools_lights', 'toys', 'stationery', 'industry_commerce_and_business', 'watches_gifts', 'auto', nan, 'home_appliances', 'kitchen_dining_laundry_garden_furniture', 'air_conditioning', 'home_confort', 'fixed_telephony', 'small_appliances_home_oven_and_coffee', 'diapers_and_hygiene', 'signaling_and_security', 'musical_instruments', 'small_appliances', 'costruction_tools_garden', 'art', 'home_construction', 'books_general_interest', 'party_supplies',  'construction_tools_safety', 'cine_photo', 'fashion_underwear_beach', 'fashion_male_clothing', 'food_drink', 'drinks', 'furniture_living_room', 'market_place', 'music', 'fashion_shoes', 'flowers', 'home_appliances_2', 'fashio_female_clothing', 'computers', 'books_imported', 'christmas_supplies', 'furniture_bedroom', 'home_comfort_2', 'dvds_blu_ray', 'cds_dvds_musicals', 'arts_and_craftmanship', 'furniture_mattress_and_upholstery', 'tablets_printing_image', 'costruction_tools_tools', 'fashion_sport', 'la_cuisine', 'security_and_services', 'fashion_childrens_clothes'</a:t>
            </a:r>
            <a:endParaRPr sz="105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3ef20081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3ef20081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png"/><Relationship Id="rId13" Type="http://schemas.openxmlformats.org/officeDocument/2006/relationships/image" Target="../media/image15.pn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52.png"/><Relationship Id="rId9" Type="http://schemas.openxmlformats.org/officeDocument/2006/relationships/image" Target="../media/image3.png"/><Relationship Id="rId15" Type="http://schemas.openxmlformats.org/officeDocument/2006/relationships/image" Target="../media/image19.png"/><Relationship Id="rId14" Type="http://schemas.openxmlformats.org/officeDocument/2006/relationships/image" Target="../media/image17.png"/><Relationship Id="rId16" Type="http://schemas.openxmlformats.org/officeDocument/2006/relationships/image" Target="../media/image16.png"/><Relationship Id="rId5" Type="http://schemas.openxmlformats.org/officeDocument/2006/relationships/image" Target="../media/image38.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43.png"/><Relationship Id="rId5"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39.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3.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44.png"/><Relationship Id="rId5"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48.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54.png"/><Relationship Id="rId5"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10.png"/><Relationship Id="rId5"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57.png"/><Relationship Id="rId5"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66.png"/><Relationship Id="rId5"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72.png"/><Relationship Id="rId5" Type="http://schemas.openxmlformats.org/officeDocument/2006/relationships/image" Target="../media/image68.png"/><Relationship Id="rId6" Type="http://schemas.openxmlformats.org/officeDocument/2006/relationships/image" Target="../media/image74.png"/><Relationship Id="rId7"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78.png"/><Relationship Id="rId5"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7.png"/><Relationship Id="rId4" Type="http://schemas.openxmlformats.org/officeDocument/2006/relationships/image" Target="../media/image10.png"/><Relationship Id="rId5"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4.png"/><Relationship Id="rId13" Type="http://schemas.openxmlformats.org/officeDocument/2006/relationships/image" Target="../media/image19.png"/><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png"/><Relationship Id="rId1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E40"/>
        </a:solidFill>
      </p:bgPr>
    </p:bg>
    <p:spTree>
      <p:nvGrpSpPr>
        <p:cNvPr id="58" name="Shape 58"/>
        <p:cNvGrpSpPr/>
        <p:nvPr/>
      </p:nvGrpSpPr>
      <p:grpSpPr>
        <a:xfrm>
          <a:off x="0" y="0"/>
          <a:ext cx="0" cy="0"/>
          <a:chOff x="0" y="0"/>
          <a:chExt cx="0" cy="0"/>
        </a:xfrm>
      </p:grpSpPr>
      <p:sp>
        <p:nvSpPr>
          <p:cNvPr id="59" name="Google Shape;59;p13"/>
          <p:cNvSpPr txBox="1"/>
          <p:nvPr>
            <p:ph idx="1" type="subTitle"/>
          </p:nvPr>
        </p:nvSpPr>
        <p:spPr>
          <a:xfrm>
            <a:off x="742775" y="4282100"/>
            <a:ext cx="4255500" cy="695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sz="1400">
                <a:latin typeface="Roboto"/>
                <a:ea typeface="Roboto"/>
                <a:cs typeface="Roboto"/>
                <a:sym typeface="Roboto"/>
              </a:rPr>
              <a:t>Data &amp; Analytics</a:t>
            </a:r>
            <a:endParaRPr sz="1400">
              <a:latin typeface="Roboto"/>
              <a:ea typeface="Roboto"/>
              <a:cs typeface="Roboto"/>
              <a:sym typeface="Roboto"/>
            </a:endParaRPr>
          </a:p>
          <a:p>
            <a:pPr indent="0" lvl="0" marL="0" rtl="0" algn="l">
              <a:spcBef>
                <a:spcPts val="0"/>
              </a:spcBef>
              <a:spcAft>
                <a:spcPts val="0"/>
              </a:spcAft>
              <a:buNone/>
            </a:pPr>
            <a:r>
              <a:rPr lang="fr" sz="1400">
                <a:latin typeface="Roboto"/>
                <a:ea typeface="Roboto"/>
                <a:cs typeface="Roboto"/>
                <a:sym typeface="Roboto"/>
              </a:rPr>
              <a:t>Eric Blanvillain - 21-12-2021</a:t>
            </a:r>
            <a:endParaRPr/>
          </a:p>
        </p:txBody>
      </p:sp>
      <p:sp>
        <p:nvSpPr>
          <p:cNvPr id="60" name="Google Shape;60;p13"/>
          <p:cNvSpPr txBox="1"/>
          <p:nvPr>
            <p:ph type="ctrTitle"/>
          </p:nvPr>
        </p:nvSpPr>
        <p:spPr>
          <a:xfrm>
            <a:off x="590375" y="2128875"/>
            <a:ext cx="6193800" cy="1126200"/>
          </a:xfrm>
          <a:prstGeom prst="rect">
            <a:avLst/>
          </a:prstGeom>
          <a:noFill/>
          <a:ln>
            <a:noFill/>
          </a:ln>
        </p:spPr>
        <p:txBody>
          <a:bodyPr anchorCtr="0" anchor="b" bIns="91425" lIns="91425" spcFirstLastPara="1" rIns="91425" wrap="square" tIns="91425">
            <a:normAutofit/>
          </a:bodyPr>
          <a:lstStyle/>
          <a:p>
            <a:pPr indent="0" lvl="0" marL="0" marR="0" rtl="0" algn="l">
              <a:lnSpc>
                <a:spcPct val="115000"/>
              </a:lnSpc>
              <a:spcBef>
                <a:spcPts val="0"/>
              </a:spcBef>
              <a:spcAft>
                <a:spcPts val="0"/>
              </a:spcAft>
              <a:buNone/>
            </a:pPr>
            <a:r>
              <a:rPr lang="fr" sz="2200">
                <a:latin typeface="Roboto"/>
                <a:ea typeface="Roboto"/>
                <a:cs typeface="Roboto"/>
                <a:sym typeface="Roboto"/>
              </a:rPr>
              <a:t>Segmentez des clients d'un site e-commerce</a:t>
            </a:r>
            <a:endParaRPr sz="2200">
              <a:latin typeface="Roboto"/>
              <a:ea typeface="Roboto"/>
              <a:cs typeface="Roboto"/>
              <a:sym typeface="Roboto"/>
            </a:endParaRPr>
          </a:p>
          <a:p>
            <a:pPr indent="0" lvl="0" marL="0" rtl="0" algn="l">
              <a:lnSpc>
                <a:spcPct val="115000"/>
              </a:lnSpc>
              <a:spcBef>
                <a:spcPts val="0"/>
              </a:spcBef>
              <a:spcAft>
                <a:spcPts val="0"/>
              </a:spcAft>
              <a:buNone/>
            </a:pPr>
            <a:r>
              <a:t/>
            </a:r>
            <a:endParaRPr sz="2300">
              <a:solidFill>
                <a:srgbClr val="F5F5F5"/>
              </a:solidFill>
              <a:latin typeface="Roboto"/>
              <a:ea typeface="Roboto"/>
              <a:cs typeface="Roboto"/>
              <a:sym typeface="Roboto"/>
            </a:endParaRPr>
          </a:p>
        </p:txBody>
      </p:sp>
      <p:pic>
        <p:nvPicPr>
          <p:cNvPr id="61" name="Google Shape;61;p13"/>
          <p:cNvPicPr preferRelativeResize="0"/>
          <p:nvPr/>
        </p:nvPicPr>
        <p:blipFill>
          <a:blip r:embed="rId3">
            <a:alphaModFix amt="77000"/>
          </a:blip>
          <a:stretch>
            <a:fillRect/>
          </a:stretch>
        </p:blipFill>
        <p:spPr>
          <a:xfrm>
            <a:off x="0" y="-19050"/>
            <a:ext cx="9144002" cy="228599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F</a:t>
            </a:r>
            <a:r>
              <a:rPr b="1" lang="fr" sz="2320">
                <a:solidFill>
                  <a:srgbClr val="0A26CA"/>
                </a:solidFill>
                <a:latin typeface="Roboto"/>
                <a:ea typeface="Roboto"/>
                <a:cs typeface="Roboto"/>
                <a:sym typeface="Roboto"/>
              </a:rPr>
              <a:t>ramework</a:t>
            </a:r>
            <a:r>
              <a:rPr b="1" lang="fr" sz="2320">
                <a:solidFill>
                  <a:srgbClr val="0A26CA"/>
                </a:solidFill>
                <a:latin typeface="Roboto"/>
                <a:ea typeface="Roboto"/>
                <a:cs typeface="Roboto"/>
                <a:sym typeface="Roboto"/>
              </a:rPr>
              <a:t> d’analyse de base (RFM)</a:t>
            </a:r>
            <a:endParaRPr b="1" sz="2320">
              <a:solidFill>
                <a:srgbClr val="0A26CA"/>
              </a:solidFill>
              <a:latin typeface="Roboto"/>
              <a:ea typeface="Roboto"/>
              <a:cs typeface="Roboto"/>
              <a:sym typeface="Roboto"/>
            </a:endParaRPr>
          </a:p>
        </p:txBody>
      </p:sp>
      <p:pic>
        <p:nvPicPr>
          <p:cNvPr id="146" name="Google Shape;146;p22"/>
          <p:cNvPicPr preferRelativeResize="0"/>
          <p:nvPr/>
        </p:nvPicPr>
        <p:blipFill rotWithShape="1">
          <a:blip r:embed="rId3">
            <a:alphaModFix/>
          </a:blip>
          <a:srcRect b="44659" l="0" r="0" t="0"/>
          <a:stretch/>
        </p:blipFill>
        <p:spPr>
          <a:xfrm>
            <a:off x="1581949" y="788700"/>
            <a:ext cx="5980103" cy="1872224"/>
          </a:xfrm>
          <a:prstGeom prst="rect">
            <a:avLst/>
          </a:prstGeom>
          <a:noFill/>
          <a:ln>
            <a:noFill/>
          </a:ln>
        </p:spPr>
      </p:pic>
      <p:sp>
        <p:nvSpPr>
          <p:cNvPr id="147" name="Google Shape;147;p22"/>
          <p:cNvSpPr txBox="1"/>
          <p:nvPr/>
        </p:nvSpPr>
        <p:spPr>
          <a:xfrm>
            <a:off x="382700" y="2758200"/>
            <a:ext cx="61686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chemeClr val="dk1"/>
              </a:buClr>
              <a:buSzPts val="1200"/>
              <a:buFont typeface="Roboto"/>
              <a:buChar char="●"/>
            </a:pPr>
            <a:r>
              <a:rPr lang="fr" sz="1200">
                <a:solidFill>
                  <a:schemeClr val="dk1"/>
                </a:solidFill>
                <a:latin typeface="Roboto"/>
                <a:ea typeface="Roboto"/>
                <a:cs typeface="Roboto"/>
                <a:sym typeface="Roboto"/>
              </a:rPr>
              <a:t>Récence : Représente la date ou le client a effectué son dernier achat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Fréquence : Représente le nombre d'achats effectués par le client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Valeur monétaire : Représente la valeur moyenne des achats d'un client donné</a:t>
            </a:r>
            <a:endParaRPr sz="1200">
              <a:solidFill>
                <a:schemeClr val="dk1"/>
              </a:solidFill>
              <a:latin typeface="Roboto"/>
              <a:ea typeface="Roboto"/>
              <a:cs typeface="Roboto"/>
              <a:sym typeface="Roboto"/>
            </a:endParaRPr>
          </a:p>
        </p:txBody>
      </p:sp>
      <p:sp>
        <p:nvSpPr>
          <p:cNvPr id="148" name="Google Shape;148;p22"/>
          <p:cNvSpPr txBox="1"/>
          <p:nvPr>
            <p:ph idx="1" type="body"/>
          </p:nvPr>
        </p:nvSpPr>
        <p:spPr>
          <a:xfrm>
            <a:off x="382700" y="3649575"/>
            <a:ext cx="3849300" cy="11973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fr" sz="1200" u="sng">
                <a:solidFill>
                  <a:srgbClr val="0A26CA"/>
                </a:solidFill>
                <a:latin typeface="Roboto"/>
                <a:ea typeface="Roboto"/>
                <a:cs typeface="Roboto"/>
                <a:sym typeface="Roboto"/>
              </a:rPr>
              <a:t>Autres axes d’analyse</a:t>
            </a:r>
            <a:r>
              <a:rPr lang="fr" sz="1200" u="sng">
                <a:solidFill>
                  <a:srgbClr val="0A26CA"/>
                </a:solidFill>
                <a:latin typeface="Roboto"/>
                <a:ea typeface="Roboto"/>
                <a:cs typeface="Roboto"/>
                <a:sym typeface="Roboto"/>
              </a:rPr>
              <a:t> :</a:t>
            </a:r>
            <a:endParaRPr sz="1200" u="sng">
              <a:solidFill>
                <a:srgbClr val="0A26CA"/>
              </a:solidFill>
              <a:latin typeface="Roboto"/>
              <a:ea typeface="Roboto"/>
              <a:cs typeface="Roboto"/>
              <a:sym typeface="Roboto"/>
            </a:endParaRPr>
          </a:p>
          <a:p>
            <a:pPr indent="-304800" lvl="0" marL="457200" marR="0" rtl="0" algn="l">
              <a:lnSpc>
                <a:spcPct val="115000"/>
              </a:lnSpc>
              <a:spcBef>
                <a:spcPts val="50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Lifetime monetary value (CLV)</a:t>
            </a:r>
            <a:endParaRPr sz="1200">
              <a:solidFill>
                <a:srgbClr val="393F50"/>
              </a:solidFill>
              <a:highlight>
                <a:srgbClr val="FFFFFF"/>
              </a:highlight>
              <a:latin typeface="Roboto"/>
              <a:ea typeface="Roboto"/>
              <a:cs typeface="Roboto"/>
              <a:sym typeface="Roboto"/>
            </a:endParaRPr>
          </a:p>
          <a:p>
            <a:pPr indent="-304800" lvl="0" marL="457200" rtl="0" algn="l">
              <a:spcBef>
                <a:spcPts val="0"/>
              </a:spcBef>
              <a:spcAft>
                <a:spcPts val="0"/>
              </a:spcAft>
              <a:buClr>
                <a:srgbClr val="393F50"/>
              </a:buClr>
              <a:buSzPts val="1200"/>
              <a:buFont typeface="Roboto"/>
              <a:buChar char="●"/>
            </a:pPr>
            <a:r>
              <a:rPr lang="fr" sz="1200">
                <a:solidFill>
                  <a:srgbClr val="393F50"/>
                </a:solidFill>
                <a:highlight>
                  <a:schemeClr val="lt1"/>
                </a:highlight>
                <a:latin typeface="Roboto"/>
                <a:ea typeface="Roboto"/>
                <a:cs typeface="Roboto"/>
                <a:sym typeface="Roboto"/>
              </a:rPr>
              <a:t>Préférence de produits (categories)</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Satisfaction du client (review score)</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a:t>
            </a:r>
            <a:endParaRPr sz="1200">
              <a:solidFill>
                <a:srgbClr val="393F50"/>
              </a:solidFill>
              <a:highlight>
                <a:srgbClr val="FFFFFF"/>
              </a:highlight>
              <a:latin typeface="Roboto"/>
              <a:ea typeface="Roboto"/>
              <a:cs typeface="Roboto"/>
              <a:sym typeface="Roboto"/>
            </a:endParaRPr>
          </a:p>
        </p:txBody>
      </p:sp>
      <p:pic>
        <p:nvPicPr>
          <p:cNvPr id="149" name="Google Shape;149;p22"/>
          <p:cNvPicPr preferRelativeResize="0"/>
          <p:nvPr/>
        </p:nvPicPr>
        <p:blipFill rotWithShape="1">
          <a:blip r:embed="rId4">
            <a:alphaModFix/>
          </a:blip>
          <a:srcRect b="24058" l="0" r="0" t="23401"/>
          <a:stretch/>
        </p:blipFill>
        <p:spPr>
          <a:xfrm>
            <a:off x="8018674" y="21900"/>
            <a:ext cx="1089976"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RFM - </a:t>
            </a:r>
            <a:r>
              <a:rPr b="1" lang="fr" sz="2320">
                <a:solidFill>
                  <a:srgbClr val="0A26CA"/>
                </a:solidFill>
                <a:latin typeface="Roboto"/>
                <a:ea typeface="Roboto"/>
                <a:cs typeface="Roboto"/>
                <a:sym typeface="Roboto"/>
              </a:rPr>
              <a:t>Récence</a:t>
            </a:r>
            <a:r>
              <a:rPr b="1" lang="fr" sz="2320">
                <a:solidFill>
                  <a:srgbClr val="0A26CA"/>
                </a:solidFill>
                <a:latin typeface="Roboto"/>
                <a:ea typeface="Roboto"/>
                <a:cs typeface="Roboto"/>
                <a:sym typeface="Roboto"/>
              </a:rPr>
              <a:t> des clients</a:t>
            </a:r>
            <a:endParaRPr b="1" sz="2320">
              <a:solidFill>
                <a:srgbClr val="0A26CA"/>
              </a:solidFill>
              <a:latin typeface="Roboto"/>
              <a:ea typeface="Roboto"/>
              <a:cs typeface="Roboto"/>
              <a:sym typeface="Roboto"/>
            </a:endParaRPr>
          </a:p>
        </p:txBody>
      </p:sp>
      <p:pic>
        <p:nvPicPr>
          <p:cNvPr id="155" name="Google Shape;155;p23"/>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156" name="Google Shape;156;p23"/>
          <p:cNvPicPr preferRelativeResize="0"/>
          <p:nvPr/>
        </p:nvPicPr>
        <p:blipFill>
          <a:blip r:embed="rId4">
            <a:alphaModFix/>
          </a:blip>
          <a:stretch>
            <a:fillRect/>
          </a:stretch>
        </p:blipFill>
        <p:spPr>
          <a:xfrm>
            <a:off x="1038859" y="941100"/>
            <a:ext cx="6793965" cy="3802199"/>
          </a:xfrm>
          <a:prstGeom prst="rect">
            <a:avLst/>
          </a:prstGeom>
          <a:noFill/>
          <a:ln>
            <a:noFill/>
          </a:ln>
        </p:spPr>
      </p:pic>
      <p:pic>
        <p:nvPicPr>
          <p:cNvPr id="157" name="Google Shape;157;p23"/>
          <p:cNvPicPr preferRelativeResize="0"/>
          <p:nvPr/>
        </p:nvPicPr>
        <p:blipFill>
          <a:blip r:embed="rId5">
            <a:alphaModFix/>
          </a:blip>
          <a:stretch>
            <a:fillRect/>
          </a:stretch>
        </p:blipFill>
        <p:spPr>
          <a:xfrm>
            <a:off x="4095800" y="1350675"/>
            <a:ext cx="403375" cy="40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RFM - Fréquence des achats</a:t>
            </a:r>
            <a:endParaRPr b="1" sz="2320">
              <a:solidFill>
                <a:srgbClr val="0A26CA"/>
              </a:solidFill>
              <a:latin typeface="Roboto"/>
              <a:ea typeface="Roboto"/>
              <a:cs typeface="Roboto"/>
              <a:sym typeface="Roboto"/>
            </a:endParaRPr>
          </a:p>
        </p:txBody>
      </p:sp>
      <p:pic>
        <p:nvPicPr>
          <p:cNvPr id="163" name="Google Shape;163;p24"/>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164" name="Google Shape;164;p24"/>
          <p:cNvPicPr preferRelativeResize="0"/>
          <p:nvPr/>
        </p:nvPicPr>
        <p:blipFill>
          <a:blip r:embed="rId4">
            <a:alphaModFix/>
          </a:blip>
          <a:stretch>
            <a:fillRect/>
          </a:stretch>
        </p:blipFill>
        <p:spPr>
          <a:xfrm>
            <a:off x="990600" y="788700"/>
            <a:ext cx="7129604" cy="4050000"/>
          </a:xfrm>
          <a:prstGeom prst="rect">
            <a:avLst/>
          </a:prstGeom>
          <a:noFill/>
          <a:ln>
            <a:noFill/>
          </a:ln>
        </p:spPr>
      </p:pic>
      <p:pic>
        <p:nvPicPr>
          <p:cNvPr id="165" name="Google Shape;165;p24"/>
          <p:cNvPicPr preferRelativeResize="0"/>
          <p:nvPr/>
        </p:nvPicPr>
        <p:blipFill>
          <a:blip r:embed="rId5">
            <a:alphaModFix/>
          </a:blip>
          <a:stretch>
            <a:fillRect/>
          </a:stretch>
        </p:blipFill>
        <p:spPr>
          <a:xfrm>
            <a:off x="1011450" y="712500"/>
            <a:ext cx="850450" cy="884625"/>
          </a:xfrm>
          <a:prstGeom prst="rect">
            <a:avLst/>
          </a:prstGeom>
          <a:noFill/>
          <a:ln cap="flat" cmpd="sng" w="9525">
            <a:solidFill>
              <a:schemeClr val="dk1"/>
            </a:solidFill>
            <a:prstDash val="solid"/>
            <a:round/>
            <a:headEnd len="sm" w="sm" type="none"/>
            <a:tailEnd len="sm" w="sm" type="none"/>
          </a:ln>
        </p:spPr>
      </p:pic>
      <p:cxnSp>
        <p:nvCxnSpPr>
          <p:cNvPr id="166" name="Google Shape;166;p24"/>
          <p:cNvCxnSpPr/>
          <p:nvPr/>
        </p:nvCxnSpPr>
        <p:spPr>
          <a:xfrm rot="10800000">
            <a:off x="1531375" y="1375125"/>
            <a:ext cx="0" cy="492000"/>
          </a:xfrm>
          <a:prstGeom prst="straightConnector1">
            <a:avLst/>
          </a:prstGeom>
          <a:noFill/>
          <a:ln cap="flat" cmpd="sng" w="9525">
            <a:solidFill>
              <a:srgbClr val="BA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RFM - Valeur </a:t>
            </a:r>
            <a:r>
              <a:rPr b="1" lang="fr" sz="2320">
                <a:solidFill>
                  <a:srgbClr val="0A26CA"/>
                </a:solidFill>
                <a:latin typeface="Roboto"/>
                <a:ea typeface="Roboto"/>
                <a:cs typeface="Roboto"/>
                <a:sym typeface="Roboto"/>
              </a:rPr>
              <a:t>monétaire</a:t>
            </a:r>
            <a:endParaRPr b="1" sz="2320">
              <a:solidFill>
                <a:srgbClr val="0A26CA"/>
              </a:solidFill>
              <a:latin typeface="Roboto"/>
              <a:ea typeface="Roboto"/>
              <a:cs typeface="Roboto"/>
              <a:sym typeface="Roboto"/>
            </a:endParaRPr>
          </a:p>
        </p:txBody>
      </p:sp>
      <p:pic>
        <p:nvPicPr>
          <p:cNvPr id="172" name="Google Shape;172;p25"/>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173" name="Google Shape;173;p25"/>
          <p:cNvPicPr preferRelativeResize="0"/>
          <p:nvPr/>
        </p:nvPicPr>
        <p:blipFill>
          <a:blip r:embed="rId4">
            <a:alphaModFix/>
          </a:blip>
          <a:stretch>
            <a:fillRect/>
          </a:stretch>
        </p:blipFill>
        <p:spPr>
          <a:xfrm>
            <a:off x="934751" y="950125"/>
            <a:ext cx="7141425" cy="3931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RFM - les groupes d’utilisateurs</a:t>
            </a:r>
            <a:endParaRPr b="1" sz="2320">
              <a:solidFill>
                <a:srgbClr val="0A26CA"/>
              </a:solidFill>
              <a:latin typeface="Roboto"/>
              <a:ea typeface="Roboto"/>
              <a:cs typeface="Roboto"/>
              <a:sym typeface="Roboto"/>
            </a:endParaRPr>
          </a:p>
        </p:txBody>
      </p:sp>
      <p:pic>
        <p:nvPicPr>
          <p:cNvPr id="179" name="Google Shape;179;p26"/>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180" name="Google Shape;180;p26"/>
          <p:cNvSpPr txBox="1"/>
          <p:nvPr/>
        </p:nvSpPr>
        <p:spPr>
          <a:xfrm>
            <a:off x="913525" y="4551400"/>
            <a:ext cx="31944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50">
                <a:latin typeface="Roboto"/>
                <a:ea typeface="Roboto"/>
                <a:cs typeface="Roboto"/>
                <a:sym typeface="Roboto"/>
              </a:rPr>
              <a:t>R</a:t>
            </a:r>
            <a:r>
              <a:rPr lang="fr" sz="1050">
                <a:latin typeface="Roboto"/>
                <a:ea typeface="Roboto"/>
                <a:cs typeface="Roboto"/>
                <a:sym typeface="Roboto"/>
              </a:rPr>
              <a:t>ecommandations sur le site de CleverTap ! </a:t>
            </a:r>
            <a:r>
              <a:rPr lang="fr" sz="1050">
                <a:latin typeface="Roboto"/>
                <a:ea typeface="Roboto"/>
                <a:cs typeface="Roboto"/>
                <a:sym typeface="Roboto"/>
              </a:rPr>
              <a:t>😎😎</a:t>
            </a:r>
            <a:r>
              <a:rPr lang="fr" sz="1050">
                <a:latin typeface="Roboto"/>
                <a:ea typeface="Roboto"/>
                <a:cs typeface="Roboto"/>
                <a:sym typeface="Roboto"/>
              </a:rPr>
              <a:t> </a:t>
            </a:r>
            <a:endParaRPr>
              <a:latin typeface="Roboto"/>
              <a:ea typeface="Roboto"/>
              <a:cs typeface="Roboto"/>
              <a:sym typeface="Roboto"/>
            </a:endParaRPr>
          </a:p>
        </p:txBody>
      </p:sp>
      <p:pic>
        <p:nvPicPr>
          <p:cNvPr id="181" name="Google Shape;181;p26"/>
          <p:cNvPicPr preferRelativeResize="0"/>
          <p:nvPr/>
        </p:nvPicPr>
        <p:blipFill>
          <a:blip r:embed="rId4">
            <a:alphaModFix/>
          </a:blip>
          <a:stretch>
            <a:fillRect/>
          </a:stretch>
        </p:blipFill>
        <p:spPr>
          <a:xfrm>
            <a:off x="152400" y="1017300"/>
            <a:ext cx="8839200" cy="2963732"/>
          </a:xfrm>
          <a:prstGeom prst="rect">
            <a:avLst/>
          </a:prstGeom>
          <a:noFill/>
          <a:ln>
            <a:noFill/>
          </a:ln>
        </p:spPr>
      </p:pic>
      <p:cxnSp>
        <p:nvCxnSpPr>
          <p:cNvPr id="182" name="Google Shape;182;p26"/>
          <p:cNvCxnSpPr/>
          <p:nvPr/>
        </p:nvCxnSpPr>
        <p:spPr>
          <a:xfrm flipH="1" rot="10800000">
            <a:off x="370425" y="4720300"/>
            <a:ext cx="442800" cy="8400"/>
          </a:xfrm>
          <a:prstGeom prst="straightConnector1">
            <a:avLst/>
          </a:prstGeom>
          <a:noFill/>
          <a:ln cap="flat" cmpd="sng" w="19050">
            <a:solidFill>
              <a:srgbClr val="BA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 </a:t>
            </a:r>
            <a:r>
              <a:rPr b="1" lang="fr" sz="2320">
                <a:solidFill>
                  <a:srgbClr val="0A26CA"/>
                </a:solidFill>
                <a:latin typeface="Roboto"/>
                <a:ea typeface="Roboto"/>
                <a:cs typeface="Roboto"/>
                <a:sym typeface="Roboto"/>
              </a:rPr>
              <a:t>profitabilité</a:t>
            </a:r>
            <a:r>
              <a:rPr b="1" lang="fr" sz="2320">
                <a:solidFill>
                  <a:srgbClr val="0A26CA"/>
                </a:solidFill>
                <a:latin typeface="Roboto"/>
                <a:ea typeface="Roboto"/>
                <a:cs typeface="Roboto"/>
                <a:sym typeface="Roboto"/>
              </a:rPr>
              <a:t> des clients à l’aide du CLV</a:t>
            </a:r>
            <a:endParaRPr b="1" sz="2320">
              <a:solidFill>
                <a:srgbClr val="0A26CA"/>
              </a:solidFill>
              <a:latin typeface="Roboto"/>
              <a:ea typeface="Roboto"/>
              <a:cs typeface="Roboto"/>
              <a:sym typeface="Roboto"/>
            </a:endParaRPr>
          </a:p>
        </p:txBody>
      </p:sp>
      <p:sp>
        <p:nvSpPr>
          <p:cNvPr id="188" name="Google Shape;188;p27"/>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CLV </a:t>
            </a:r>
            <a:r>
              <a:rPr lang="fr" sz="1100">
                <a:latin typeface="Roboto"/>
                <a:ea typeface="Roboto"/>
                <a:cs typeface="Roboto"/>
                <a:sym typeface="Roboto"/>
              </a:rPr>
              <a:t>made with lifetimes</a:t>
            </a:r>
            <a:endParaRPr sz="1100">
              <a:latin typeface="Roboto"/>
              <a:ea typeface="Roboto"/>
              <a:cs typeface="Roboto"/>
              <a:sym typeface="Roboto"/>
            </a:endParaRPr>
          </a:p>
        </p:txBody>
      </p:sp>
      <p:pic>
        <p:nvPicPr>
          <p:cNvPr id="189" name="Google Shape;189;p27"/>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grpSp>
        <p:nvGrpSpPr>
          <p:cNvPr id="190" name="Google Shape;190;p27"/>
          <p:cNvGrpSpPr/>
          <p:nvPr/>
        </p:nvGrpSpPr>
        <p:grpSpPr>
          <a:xfrm>
            <a:off x="657600" y="927450"/>
            <a:ext cx="7399177" cy="3627574"/>
            <a:chOff x="657600" y="851250"/>
            <a:chExt cx="7399177" cy="3627574"/>
          </a:xfrm>
        </p:grpSpPr>
        <p:grpSp>
          <p:nvGrpSpPr>
            <p:cNvPr id="191" name="Google Shape;191;p27"/>
            <p:cNvGrpSpPr/>
            <p:nvPr/>
          </p:nvGrpSpPr>
          <p:grpSpPr>
            <a:xfrm>
              <a:off x="801978" y="1053750"/>
              <a:ext cx="7254799" cy="3425074"/>
              <a:chOff x="1030578" y="1053750"/>
              <a:chExt cx="7254799" cy="3425074"/>
            </a:xfrm>
          </p:grpSpPr>
          <p:pic>
            <p:nvPicPr>
              <p:cNvPr id="192" name="Google Shape;192;p27"/>
              <p:cNvPicPr preferRelativeResize="0"/>
              <p:nvPr/>
            </p:nvPicPr>
            <p:blipFill>
              <a:blip r:embed="rId4">
                <a:alphaModFix/>
              </a:blip>
              <a:stretch>
                <a:fillRect/>
              </a:stretch>
            </p:blipFill>
            <p:spPr>
              <a:xfrm>
                <a:off x="1030578" y="1053750"/>
                <a:ext cx="7254799" cy="3425074"/>
              </a:xfrm>
              <a:prstGeom prst="rect">
                <a:avLst/>
              </a:prstGeom>
              <a:noFill/>
              <a:ln>
                <a:noFill/>
              </a:ln>
            </p:spPr>
          </p:pic>
          <p:pic>
            <p:nvPicPr>
              <p:cNvPr id="193" name="Google Shape;193;p27"/>
              <p:cNvPicPr preferRelativeResize="0"/>
              <p:nvPr/>
            </p:nvPicPr>
            <p:blipFill rotWithShape="1">
              <a:blip r:embed="rId5">
                <a:alphaModFix/>
              </a:blip>
              <a:srcRect b="22726" l="0" r="16422" t="0"/>
              <a:stretch/>
            </p:blipFill>
            <p:spPr>
              <a:xfrm>
                <a:off x="5482677" y="1344900"/>
                <a:ext cx="1291673" cy="354000"/>
              </a:xfrm>
              <a:prstGeom prst="rect">
                <a:avLst/>
              </a:prstGeom>
              <a:noFill/>
              <a:ln>
                <a:noFill/>
              </a:ln>
            </p:spPr>
          </p:pic>
        </p:grpSp>
        <p:sp>
          <p:nvSpPr>
            <p:cNvPr id="194" name="Google Shape;194;p27"/>
            <p:cNvSpPr txBox="1"/>
            <p:nvPr/>
          </p:nvSpPr>
          <p:spPr>
            <a:xfrm>
              <a:off x="657600" y="851250"/>
              <a:ext cx="6695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latin typeface="Roboto"/>
                  <a:ea typeface="Roboto"/>
                  <a:cs typeface="Roboto"/>
                  <a:sym typeface="Roboto"/>
                </a:rPr>
                <a:t>Clustering en 3 classes basé sur le CLV</a:t>
              </a:r>
              <a:endParaRPr sz="1600"/>
            </a:p>
          </p:txBody>
        </p:sp>
      </p:grpSp>
      <p:sp>
        <p:nvSpPr>
          <p:cNvPr id="195" name="Google Shape;195;p27"/>
          <p:cNvSpPr txBox="1"/>
          <p:nvPr/>
        </p:nvSpPr>
        <p:spPr>
          <a:xfrm>
            <a:off x="6938425" y="4108025"/>
            <a:ext cx="2065500" cy="6927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Roboto"/>
                <a:ea typeface="Roboto"/>
                <a:cs typeface="Roboto"/>
                <a:sym typeface="Roboto"/>
              </a:rPr>
              <a:t>Et maintenant ?</a:t>
            </a:r>
            <a:endParaRPr sz="1100">
              <a:latin typeface="Roboto"/>
              <a:ea typeface="Roboto"/>
              <a:cs typeface="Roboto"/>
              <a:sym typeface="Roboto"/>
            </a:endParaRPr>
          </a:p>
          <a:p>
            <a:pPr indent="0" lvl="0" marL="0" rtl="0" algn="l">
              <a:spcBef>
                <a:spcPts val="0"/>
              </a:spcBef>
              <a:spcAft>
                <a:spcPts val="0"/>
              </a:spcAft>
              <a:buNone/>
            </a:pPr>
            <a:r>
              <a:rPr lang="fr" sz="1100">
                <a:latin typeface="Roboto"/>
                <a:ea typeface="Roboto"/>
                <a:cs typeface="Roboto"/>
                <a:sym typeface="Roboto"/>
              </a:rPr>
              <a:t>- Clustering sur l’ensemble des variables</a:t>
            </a:r>
            <a:endParaRPr sz="1100">
              <a:latin typeface="Roboto"/>
              <a:ea typeface="Roboto"/>
              <a:cs typeface="Roboto"/>
              <a:sym typeface="Roboto"/>
            </a:endParaRPr>
          </a:p>
        </p:txBody>
      </p:sp>
      <p:sp>
        <p:nvSpPr>
          <p:cNvPr id="196" name="Google Shape;196;p27"/>
          <p:cNvSpPr txBox="1"/>
          <p:nvPr/>
        </p:nvSpPr>
        <p:spPr>
          <a:xfrm>
            <a:off x="879375" y="4555025"/>
            <a:ext cx="35268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50">
                <a:latin typeface="Roboto"/>
                <a:ea typeface="Roboto"/>
                <a:cs typeface="Roboto"/>
                <a:sym typeface="Roboto"/>
              </a:rPr>
              <a:t>PCA </a:t>
            </a:r>
            <a:r>
              <a:rPr lang="fr" sz="1050">
                <a:latin typeface="Roboto"/>
                <a:ea typeface="Roboto"/>
                <a:cs typeface="Roboto"/>
                <a:sym typeface="Roboto"/>
              </a:rPr>
              <a:t>réalisée en 2D</a:t>
            </a:r>
            <a:r>
              <a:rPr lang="fr" sz="1050">
                <a:latin typeface="Roboto"/>
                <a:ea typeface="Roboto"/>
                <a:cs typeface="Roboto"/>
                <a:sym typeface="Roboto"/>
              </a:rPr>
              <a:t> à des fins de visualisations </a:t>
            </a:r>
            <a:r>
              <a:rPr lang="fr" sz="1050">
                <a:latin typeface="Roboto"/>
                <a:ea typeface="Roboto"/>
                <a:cs typeface="Roboto"/>
                <a:sym typeface="Roboto"/>
              </a:rPr>
              <a:t>✨✨</a:t>
            </a:r>
            <a:endParaRPr>
              <a:latin typeface="Roboto"/>
              <a:ea typeface="Roboto"/>
              <a:cs typeface="Roboto"/>
              <a:sym typeface="Roboto"/>
            </a:endParaRPr>
          </a:p>
        </p:txBody>
      </p:sp>
      <p:cxnSp>
        <p:nvCxnSpPr>
          <p:cNvPr id="197" name="Google Shape;197;p27"/>
          <p:cNvCxnSpPr/>
          <p:nvPr/>
        </p:nvCxnSpPr>
        <p:spPr>
          <a:xfrm flipH="1" rot="10800000">
            <a:off x="348900" y="4723925"/>
            <a:ext cx="442800" cy="8400"/>
          </a:xfrm>
          <a:prstGeom prst="straightConnector1">
            <a:avLst/>
          </a:prstGeom>
          <a:noFill/>
          <a:ln cap="flat" cmpd="sng" w="19050">
            <a:solidFill>
              <a:srgbClr val="BA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Données - Heatmap des corrélations linéaires</a:t>
            </a:r>
            <a:endParaRPr b="1" sz="2320">
              <a:solidFill>
                <a:srgbClr val="0A26CA"/>
              </a:solidFill>
              <a:latin typeface="Roboto"/>
              <a:ea typeface="Roboto"/>
              <a:cs typeface="Roboto"/>
              <a:sym typeface="Roboto"/>
            </a:endParaRPr>
          </a:p>
        </p:txBody>
      </p:sp>
      <p:pic>
        <p:nvPicPr>
          <p:cNvPr id="203" name="Google Shape;203;p28"/>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204" name="Google Shape;204;p28"/>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Yellowbrick v1.3</a:t>
            </a:r>
            <a:endParaRPr sz="1100">
              <a:latin typeface="Roboto"/>
              <a:ea typeface="Roboto"/>
              <a:cs typeface="Roboto"/>
              <a:sym typeface="Roboto"/>
            </a:endParaRPr>
          </a:p>
        </p:txBody>
      </p:sp>
      <p:pic>
        <p:nvPicPr>
          <p:cNvPr id="205" name="Google Shape;205;p28"/>
          <p:cNvPicPr preferRelativeResize="0"/>
          <p:nvPr/>
        </p:nvPicPr>
        <p:blipFill rotWithShape="1">
          <a:blip r:embed="rId4">
            <a:alphaModFix/>
          </a:blip>
          <a:srcRect b="31342" l="0" r="0" t="0"/>
          <a:stretch/>
        </p:blipFill>
        <p:spPr>
          <a:xfrm>
            <a:off x="1444150" y="788700"/>
            <a:ext cx="6048235" cy="3750225"/>
          </a:xfrm>
          <a:prstGeom prst="rect">
            <a:avLst/>
          </a:prstGeom>
          <a:noFill/>
          <a:ln>
            <a:noFill/>
          </a:ln>
        </p:spPr>
      </p:pic>
      <p:sp>
        <p:nvSpPr>
          <p:cNvPr id="206" name="Google Shape;206;p28"/>
          <p:cNvSpPr/>
          <p:nvPr/>
        </p:nvSpPr>
        <p:spPr>
          <a:xfrm>
            <a:off x="1931225" y="4334375"/>
            <a:ext cx="171000" cy="153900"/>
          </a:xfrm>
          <a:prstGeom prst="sun">
            <a:avLst>
              <a:gd fmla="val 25000" name="adj"/>
            </a:avLst>
          </a:prstGeom>
          <a:solidFill>
            <a:srgbClr val="BA0000"/>
          </a:solidFill>
          <a:ln cap="flat" cmpd="sng" w="9525">
            <a:solidFill>
              <a:srgbClr val="B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2693225" y="4181975"/>
            <a:ext cx="171000" cy="153900"/>
          </a:xfrm>
          <a:prstGeom prst="sun">
            <a:avLst>
              <a:gd fmla="val 25000" name="adj"/>
            </a:avLst>
          </a:prstGeom>
          <a:solidFill>
            <a:srgbClr val="BA0000"/>
          </a:solidFill>
          <a:ln cap="flat" cmpd="sng" w="9525">
            <a:solidFill>
              <a:srgbClr val="B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1778825" y="4029575"/>
            <a:ext cx="171000" cy="153900"/>
          </a:xfrm>
          <a:prstGeom prst="sun">
            <a:avLst>
              <a:gd fmla="val 25000" name="adj"/>
            </a:avLst>
          </a:prstGeom>
          <a:solidFill>
            <a:srgbClr val="BA0000"/>
          </a:solidFill>
          <a:ln cap="flat" cmpd="sng" w="9525">
            <a:solidFill>
              <a:srgbClr val="B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1778825" y="1667375"/>
            <a:ext cx="171000" cy="153900"/>
          </a:xfrm>
          <a:prstGeom prst="sun">
            <a:avLst>
              <a:gd fmla="val 25000" name="adj"/>
            </a:avLst>
          </a:prstGeom>
          <a:solidFill>
            <a:srgbClr val="BA0000"/>
          </a:solidFill>
          <a:ln cap="flat" cmpd="sng" w="9525">
            <a:solidFill>
              <a:srgbClr val="B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1778825" y="1972175"/>
            <a:ext cx="171000" cy="153900"/>
          </a:xfrm>
          <a:prstGeom prst="sun">
            <a:avLst>
              <a:gd fmla="val 25000" name="adj"/>
            </a:avLst>
          </a:prstGeom>
          <a:solidFill>
            <a:srgbClr val="BA0000"/>
          </a:solidFill>
          <a:ln cap="flat" cmpd="sng" w="9525">
            <a:solidFill>
              <a:srgbClr val="B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2159825" y="3877175"/>
            <a:ext cx="171000" cy="153900"/>
          </a:xfrm>
          <a:prstGeom prst="sun">
            <a:avLst>
              <a:gd fmla="val 25000" name="adj"/>
            </a:avLst>
          </a:prstGeom>
          <a:solidFill>
            <a:srgbClr val="BA0000"/>
          </a:solidFill>
          <a:ln cap="flat" cmpd="sng" w="9525">
            <a:solidFill>
              <a:srgbClr val="B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1855025" y="3724775"/>
            <a:ext cx="171000" cy="153900"/>
          </a:xfrm>
          <a:prstGeom prst="sun">
            <a:avLst>
              <a:gd fmla="val 25000" name="adj"/>
            </a:avLst>
          </a:prstGeom>
          <a:solidFill>
            <a:srgbClr val="BA0000"/>
          </a:solidFill>
          <a:ln cap="flat" cmpd="sng" w="9525">
            <a:solidFill>
              <a:srgbClr val="B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1312425" y="2126075"/>
            <a:ext cx="279900" cy="1473300"/>
          </a:xfrm>
          <a:prstGeom prst="leftBracket">
            <a:avLst>
              <a:gd fmla="val 8333" name="adj"/>
            </a:avLst>
          </a:prstGeom>
          <a:noFill/>
          <a:ln cap="flat" cmpd="sng" w="9525">
            <a:solidFill>
              <a:srgbClr val="B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Les </a:t>
            </a:r>
            <a:r>
              <a:rPr b="1" lang="fr" sz="2320">
                <a:solidFill>
                  <a:srgbClr val="0A26CA"/>
                </a:solidFill>
                <a:latin typeface="Roboto"/>
                <a:ea typeface="Roboto"/>
                <a:cs typeface="Roboto"/>
                <a:sym typeface="Roboto"/>
              </a:rPr>
              <a:t>algorithmes</a:t>
            </a:r>
            <a:r>
              <a:rPr b="1" lang="fr" sz="2320">
                <a:solidFill>
                  <a:srgbClr val="0A26CA"/>
                </a:solidFill>
                <a:latin typeface="Roboto"/>
                <a:ea typeface="Roboto"/>
                <a:cs typeface="Roboto"/>
                <a:sym typeface="Roboto"/>
              </a:rPr>
              <a:t> de clusterings</a:t>
            </a:r>
            <a:endParaRPr b="1" sz="2320">
              <a:solidFill>
                <a:srgbClr val="0A26CA"/>
              </a:solidFill>
              <a:latin typeface="Roboto"/>
              <a:ea typeface="Roboto"/>
              <a:cs typeface="Roboto"/>
              <a:sym typeface="Roboto"/>
            </a:endParaRPr>
          </a:p>
        </p:txBody>
      </p:sp>
      <p:pic>
        <p:nvPicPr>
          <p:cNvPr id="219" name="Google Shape;219;p29"/>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220" name="Google Shape;220;p29"/>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Yellowbrick v1.3</a:t>
            </a:r>
            <a:endParaRPr sz="1100">
              <a:latin typeface="Roboto"/>
              <a:ea typeface="Roboto"/>
              <a:cs typeface="Roboto"/>
              <a:sym typeface="Roboto"/>
            </a:endParaRPr>
          </a:p>
        </p:txBody>
      </p:sp>
      <p:graphicFrame>
        <p:nvGraphicFramePr>
          <p:cNvPr id="221" name="Google Shape;221;p29"/>
          <p:cNvGraphicFramePr/>
          <p:nvPr/>
        </p:nvGraphicFramePr>
        <p:xfrm>
          <a:off x="299300" y="1269825"/>
          <a:ext cx="3000000" cy="3000000"/>
        </p:xfrm>
        <a:graphic>
          <a:graphicData uri="http://schemas.openxmlformats.org/drawingml/2006/table">
            <a:tbl>
              <a:tblPr>
                <a:noFill/>
                <a:tableStyleId>{DBB4BBCC-BB3B-4A32-B5C1-2A18C36B9388}</a:tableStyleId>
              </a:tblPr>
              <a:tblGrid>
                <a:gridCol w="2755900"/>
                <a:gridCol w="2755900"/>
                <a:gridCol w="2755900"/>
              </a:tblGrid>
              <a:tr h="596975">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fr"/>
                        <a:t>Non </a:t>
                      </a:r>
                      <a:r>
                        <a:rPr lang="fr"/>
                        <a:t>Hierarchical</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fr"/>
                        <a:t>Hierarchical</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1185950">
                <a:tc>
                  <a:txBody>
                    <a:bodyPr/>
                    <a:lstStyle/>
                    <a:p>
                      <a:pPr indent="0" lvl="0" marL="0" rtl="0" algn="ctr">
                        <a:spcBef>
                          <a:spcPts val="0"/>
                        </a:spcBef>
                        <a:spcAft>
                          <a:spcPts val="0"/>
                        </a:spcAft>
                        <a:buNone/>
                      </a:pPr>
                      <a:r>
                        <a:rPr lang="fr"/>
                        <a:t>Centroid Based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fr">
                          <a:solidFill>
                            <a:srgbClr val="BA0000"/>
                          </a:solidFill>
                        </a:rPr>
                        <a:t>K Means</a:t>
                      </a:r>
                      <a:endParaRPr>
                        <a:solidFill>
                          <a:srgbClr val="BA0000"/>
                        </a:solidFill>
                      </a:endParaRPr>
                    </a:p>
                    <a:p>
                      <a:pPr indent="0" lvl="0" marL="0" rtl="0" algn="ctr">
                        <a:spcBef>
                          <a:spcPts val="0"/>
                        </a:spcBef>
                        <a:spcAft>
                          <a:spcPts val="0"/>
                        </a:spcAft>
                        <a:buNone/>
                      </a:pPr>
                      <a:r>
                        <a:rPr lang="fr"/>
                        <a:t>K Prototypes</a:t>
                      </a:r>
                      <a:endParaRPr/>
                    </a:p>
                    <a:p>
                      <a:pPr indent="0" lvl="0" marL="0" rtl="0" algn="ctr">
                        <a:spcBef>
                          <a:spcPts val="0"/>
                        </a:spcBef>
                        <a:spcAft>
                          <a:spcPts val="0"/>
                        </a:spcAft>
                        <a:buNone/>
                      </a:pPr>
                      <a:r>
                        <a:rPr lang="fr"/>
                        <a:t>GMM</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rgbClr val="BA0000"/>
                          </a:solidFill>
                        </a:rPr>
                        <a:t>Agglomerative Clustering</a:t>
                      </a:r>
                      <a:endParaRPr>
                        <a:solidFill>
                          <a:srgbClr val="BA0000"/>
                        </a:solidFill>
                      </a:endParaRPr>
                    </a:p>
                    <a:p>
                      <a:pPr indent="0" lvl="0" marL="0" rtl="0" algn="ctr">
                        <a:spcBef>
                          <a:spcPts val="0"/>
                        </a:spcBef>
                        <a:spcAft>
                          <a:spcPts val="0"/>
                        </a:spcAft>
                        <a:buNone/>
                      </a:pPr>
                      <a:r>
                        <a:rPr lang="fr"/>
                        <a:t>Complete Linkage </a:t>
                      </a:r>
                      <a:endParaRPr/>
                    </a:p>
                    <a:p>
                      <a:pPr indent="0" lvl="0" marL="0" rtl="0" algn="ctr">
                        <a:spcBef>
                          <a:spcPts val="0"/>
                        </a:spcBef>
                        <a:spcAft>
                          <a:spcPts val="0"/>
                        </a:spcAft>
                        <a:buNone/>
                      </a:pPr>
                      <a:r>
                        <a:rPr lang="fr"/>
                        <a:t>Ward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8475">
                <a:tc>
                  <a:txBody>
                    <a:bodyPr/>
                    <a:lstStyle/>
                    <a:p>
                      <a:pPr indent="0" lvl="0" marL="0" rtl="0" algn="ctr">
                        <a:spcBef>
                          <a:spcPts val="0"/>
                        </a:spcBef>
                        <a:spcAft>
                          <a:spcPts val="0"/>
                        </a:spcAft>
                        <a:buNone/>
                      </a:pPr>
                      <a:r>
                        <a:rPr lang="fr"/>
                        <a:t>Density Based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fr"/>
                        <a:t>DBSCAN</a:t>
                      </a:r>
                      <a:endParaRPr/>
                    </a:p>
                    <a:p>
                      <a:pPr indent="0" lvl="0" marL="0" rtl="0" algn="ctr">
                        <a:spcBef>
                          <a:spcPts val="0"/>
                        </a:spcBef>
                        <a:spcAft>
                          <a:spcPts val="0"/>
                        </a:spcAft>
                        <a:buNone/>
                      </a:pPr>
                      <a:r>
                        <a:rPr lang="fr">
                          <a:solidFill>
                            <a:srgbClr val="BA0000"/>
                          </a:solidFill>
                        </a:rPr>
                        <a:t>Mean Shift</a:t>
                      </a:r>
                      <a:endParaRPr>
                        <a:solidFill>
                          <a:srgbClr val="BA0000"/>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rgbClr val="BA0000"/>
                          </a:solidFill>
                        </a:rPr>
                        <a:t>HDBSCAN</a:t>
                      </a:r>
                      <a:endParaRPr>
                        <a:solidFill>
                          <a:srgbClr val="BA0000"/>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22" name="Google Shape;222;p29"/>
          <p:cNvSpPr txBox="1"/>
          <p:nvPr/>
        </p:nvSpPr>
        <p:spPr>
          <a:xfrm>
            <a:off x="6601800" y="4060900"/>
            <a:ext cx="2345100" cy="6927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Roboto"/>
                <a:ea typeface="Roboto"/>
                <a:cs typeface="Roboto"/>
                <a:sym typeface="Roboto"/>
              </a:rPr>
              <a:t>Et maintenant ?</a:t>
            </a:r>
            <a:endParaRPr sz="1100">
              <a:latin typeface="Roboto"/>
              <a:ea typeface="Roboto"/>
              <a:cs typeface="Roboto"/>
              <a:sym typeface="Roboto"/>
            </a:endParaRPr>
          </a:p>
          <a:p>
            <a:pPr indent="0" lvl="0" marL="0" rtl="0" algn="l">
              <a:spcBef>
                <a:spcPts val="0"/>
              </a:spcBef>
              <a:spcAft>
                <a:spcPts val="0"/>
              </a:spcAft>
              <a:buNone/>
            </a:pPr>
            <a:r>
              <a:rPr lang="fr" sz="1100">
                <a:latin typeface="Roboto"/>
                <a:ea typeface="Roboto"/>
                <a:cs typeface="Roboto"/>
                <a:sym typeface="Roboto"/>
              </a:rPr>
              <a:t>- Etude du PCA</a:t>
            </a:r>
            <a:endParaRPr sz="1100">
              <a:latin typeface="Roboto"/>
              <a:ea typeface="Roboto"/>
              <a:cs typeface="Roboto"/>
              <a:sym typeface="Roboto"/>
            </a:endParaRPr>
          </a:p>
          <a:p>
            <a:pPr indent="0" lvl="0" marL="0" rtl="0" algn="l">
              <a:spcBef>
                <a:spcPts val="0"/>
              </a:spcBef>
              <a:spcAft>
                <a:spcPts val="0"/>
              </a:spcAft>
              <a:buNone/>
            </a:pPr>
            <a:r>
              <a:rPr lang="fr" sz="1100">
                <a:latin typeface="Roboto"/>
                <a:ea typeface="Roboto"/>
                <a:cs typeface="Roboto"/>
                <a:sym typeface="Roboto"/>
              </a:rPr>
              <a:t>- Etude des </a:t>
            </a:r>
            <a:r>
              <a:rPr lang="fr" sz="1100">
                <a:latin typeface="Roboto"/>
                <a:ea typeface="Roboto"/>
                <a:cs typeface="Roboto"/>
                <a:sym typeface="Roboto"/>
              </a:rPr>
              <a:t>modèles</a:t>
            </a:r>
            <a:r>
              <a:rPr lang="fr" sz="1100">
                <a:latin typeface="Roboto"/>
                <a:ea typeface="Roboto"/>
                <a:cs typeface="Roboto"/>
                <a:sym typeface="Roboto"/>
              </a:rPr>
              <a:t> de </a:t>
            </a:r>
            <a:r>
              <a:rPr lang="fr" sz="1100">
                <a:latin typeface="Roboto"/>
                <a:ea typeface="Roboto"/>
                <a:cs typeface="Roboto"/>
                <a:sym typeface="Roboto"/>
              </a:rPr>
              <a:t>clusterings</a:t>
            </a:r>
            <a:endParaRPr sz="11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PCA - Variance des axes de réductions</a:t>
            </a:r>
            <a:endParaRPr sz="2320"/>
          </a:p>
        </p:txBody>
      </p:sp>
      <p:sp>
        <p:nvSpPr>
          <p:cNvPr id="228" name="Google Shape;228;p30"/>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Yellowbrick v1.3</a:t>
            </a:r>
            <a:endParaRPr sz="1100">
              <a:latin typeface="Roboto"/>
              <a:ea typeface="Roboto"/>
              <a:cs typeface="Roboto"/>
              <a:sym typeface="Roboto"/>
            </a:endParaRPr>
          </a:p>
        </p:txBody>
      </p:sp>
      <p:pic>
        <p:nvPicPr>
          <p:cNvPr id="229" name="Google Shape;229;p30"/>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230" name="Google Shape;230;p30"/>
          <p:cNvPicPr preferRelativeResize="0"/>
          <p:nvPr/>
        </p:nvPicPr>
        <p:blipFill>
          <a:blip r:embed="rId4">
            <a:alphaModFix/>
          </a:blip>
          <a:stretch>
            <a:fillRect/>
          </a:stretch>
        </p:blipFill>
        <p:spPr>
          <a:xfrm>
            <a:off x="1620236" y="712500"/>
            <a:ext cx="5903528" cy="405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1"/>
          <p:cNvPicPr preferRelativeResize="0"/>
          <p:nvPr/>
        </p:nvPicPr>
        <p:blipFill>
          <a:blip r:embed="rId3">
            <a:alphaModFix/>
          </a:blip>
          <a:stretch>
            <a:fillRect/>
          </a:stretch>
        </p:blipFill>
        <p:spPr>
          <a:xfrm>
            <a:off x="4501550" y="931450"/>
            <a:ext cx="3993650" cy="3374851"/>
          </a:xfrm>
          <a:prstGeom prst="rect">
            <a:avLst/>
          </a:prstGeom>
          <a:noFill/>
          <a:ln>
            <a:noFill/>
          </a:ln>
        </p:spPr>
      </p:pic>
      <p:sp>
        <p:nvSpPr>
          <p:cNvPr id="236" name="Google Shape;236;p31"/>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Visualisation</a:t>
            </a:r>
            <a:r>
              <a:rPr b="1" lang="fr" sz="2320">
                <a:solidFill>
                  <a:srgbClr val="0A26CA"/>
                </a:solidFill>
                <a:latin typeface="Roboto"/>
                <a:ea typeface="Roboto"/>
                <a:cs typeface="Roboto"/>
                <a:sym typeface="Roboto"/>
              </a:rPr>
              <a:t> de la donnée PCA</a:t>
            </a:r>
            <a:endParaRPr b="1" sz="2320">
              <a:solidFill>
                <a:srgbClr val="0A26CA"/>
              </a:solidFill>
              <a:latin typeface="Roboto"/>
              <a:ea typeface="Roboto"/>
              <a:cs typeface="Roboto"/>
              <a:sym typeface="Roboto"/>
            </a:endParaRPr>
          </a:p>
        </p:txBody>
      </p:sp>
      <p:pic>
        <p:nvPicPr>
          <p:cNvPr id="237" name="Google Shape;237;p31"/>
          <p:cNvPicPr preferRelativeResize="0"/>
          <p:nvPr/>
        </p:nvPicPr>
        <p:blipFill rotWithShape="1">
          <a:blip r:embed="rId4">
            <a:alphaModFix/>
          </a:blip>
          <a:srcRect b="24058" l="0" r="0" t="23401"/>
          <a:stretch/>
        </p:blipFill>
        <p:spPr>
          <a:xfrm>
            <a:off x="8018674" y="21900"/>
            <a:ext cx="1089976" cy="572700"/>
          </a:xfrm>
          <a:prstGeom prst="rect">
            <a:avLst/>
          </a:prstGeom>
          <a:noFill/>
          <a:ln>
            <a:noFill/>
          </a:ln>
        </p:spPr>
      </p:pic>
      <p:pic>
        <p:nvPicPr>
          <p:cNvPr id="238" name="Google Shape;238;p31"/>
          <p:cNvPicPr preferRelativeResize="0"/>
          <p:nvPr/>
        </p:nvPicPr>
        <p:blipFill>
          <a:blip r:embed="rId5">
            <a:alphaModFix/>
          </a:blip>
          <a:stretch>
            <a:fillRect/>
          </a:stretch>
        </p:blipFill>
        <p:spPr>
          <a:xfrm>
            <a:off x="586550" y="931450"/>
            <a:ext cx="3539185" cy="3374850"/>
          </a:xfrm>
          <a:prstGeom prst="rect">
            <a:avLst/>
          </a:prstGeom>
          <a:noFill/>
          <a:ln>
            <a:noFill/>
          </a:ln>
        </p:spPr>
      </p:pic>
      <p:sp>
        <p:nvSpPr>
          <p:cNvPr id="239" name="Google Shape;239;p31"/>
          <p:cNvSpPr txBox="1"/>
          <p:nvPr/>
        </p:nvSpPr>
        <p:spPr>
          <a:xfrm>
            <a:off x="815125" y="6858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0A26CA"/>
                </a:solidFill>
                <a:latin typeface="Roboto"/>
                <a:ea typeface="Roboto"/>
                <a:cs typeface="Roboto"/>
                <a:sym typeface="Roboto"/>
              </a:rPr>
              <a:t>PCA plot</a:t>
            </a:r>
            <a:endParaRPr sz="1200">
              <a:latin typeface="Roboto"/>
              <a:ea typeface="Roboto"/>
              <a:cs typeface="Roboto"/>
              <a:sym typeface="Roboto"/>
            </a:endParaRPr>
          </a:p>
        </p:txBody>
      </p:sp>
      <p:sp>
        <p:nvSpPr>
          <p:cNvPr id="240" name="Google Shape;240;p31"/>
          <p:cNvSpPr txBox="1"/>
          <p:nvPr/>
        </p:nvSpPr>
        <p:spPr>
          <a:xfrm>
            <a:off x="4998375" y="6858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0A26CA"/>
                </a:solidFill>
                <a:latin typeface="Roboto"/>
                <a:ea typeface="Roboto"/>
                <a:cs typeface="Roboto"/>
                <a:sym typeface="Roboto"/>
              </a:rPr>
              <a:t>PCA components</a:t>
            </a:r>
            <a:endParaRPr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 type="body"/>
          </p:nvPr>
        </p:nvSpPr>
        <p:spPr>
          <a:xfrm>
            <a:off x="55450" y="3134825"/>
            <a:ext cx="8161800" cy="17970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fr" sz="1200" u="sng">
                <a:solidFill>
                  <a:srgbClr val="0A26CA"/>
                </a:solidFill>
                <a:latin typeface="Roboto"/>
                <a:ea typeface="Roboto"/>
                <a:cs typeface="Roboto"/>
                <a:sym typeface="Roboto"/>
              </a:rPr>
              <a:t>Les points à aborder :</a:t>
            </a:r>
            <a:endParaRPr sz="1200" u="sng">
              <a:solidFill>
                <a:srgbClr val="0A26CA"/>
              </a:solidFill>
              <a:latin typeface="Roboto"/>
              <a:ea typeface="Roboto"/>
              <a:cs typeface="Roboto"/>
              <a:sym typeface="Roboto"/>
            </a:endParaRPr>
          </a:p>
          <a:p>
            <a:pPr indent="-304800" lvl="0" marL="457200" marR="0" rtl="0" algn="l">
              <a:lnSpc>
                <a:spcPct val="115000"/>
              </a:lnSpc>
              <a:spcBef>
                <a:spcPts val="50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Présentation de la base de donnée </a:t>
            </a:r>
            <a:r>
              <a:rPr lang="fr" sz="1200">
                <a:solidFill>
                  <a:srgbClr val="393F50"/>
                </a:solidFill>
                <a:highlight>
                  <a:schemeClr val="lt1"/>
                </a:highlight>
                <a:latin typeface="Roboto"/>
                <a:ea typeface="Roboto"/>
                <a:cs typeface="Roboto"/>
                <a:sym typeface="Roboto"/>
              </a:rPr>
              <a:t>Olist </a:t>
            </a:r>
            <a:r>
              <a:rPr lang="fr" sz="1200">
                <a:solidFill>
                  <a:srgbClr val="393F50"/>
                </a:solidFill>
                <a:highlight>
                  <a:srgbClr val="FFFFFF"/>
                </a:highlight>
                <a:latin typeface="Roboto"/>
                <a:ea typeface="Roboto"/>
                <a:cs typeface="Roboto"/>
                <a:sym typeface="Roboto"/>
              </a:rPr>
              <a:t>et de la donnée étudiée</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Résumé de l'analyse de la donnée (chiffres d’affaires, saisonnalité, catégories de produits, régions clefs)</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Analyse de segmentation RFM puis CLV</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Etudes des différents modèles de clustering non-supervisé</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Clustering Kmeans avec YellowBrick</a:t>
            </a:r>
            <a:endParaRPr sz="1200">
              <a:solidFill>
                <a:srgbClr val="393F50"/>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393F50"/>
              </a:buClr>
              <a:buSzPts val="1200"/>
              <a:buFont typeface="Roboto"/>
              <a:buChar char="●"/>
            </a:pPr>
            <a:r>
              <a:rPr lang="fr" sz="1200">
                <a:solidFill>
                  <a:srgbClr val="393F50"/>
                </a:solidFill>
                <a:highlight>
                  <a:srgbClr val="FFFFFF"/>
                </a:highlight>
                <a:latin typeface="Roboto"/>
                <a:ea typeface="Roboto"/>
                <a:cs typeface="Roboto"/>
                <a:sym typeface="Roboto"/>
              </a:rPr>
              <a:t>Etude de stabilité des clusters avec le ARI Score</a:t>
            </a:r>
            <a:endParaRPr sz="1200">
              <a:solidFill>
                <a:srgbClr val="393F50"/>
              </a:solidFill>
              <a:highlight>
                <a:srgbClr val="FFFFFF"/>
              </a:highlight>
              <a:latin typeface="Roboto"/>
              <a:ea typeface="Roboto"/>
              <a:cs typeface="Roboto"/>
              <a:sym typeface="Roboto"/>
            </a:endParaRPr>
          </a:p>
        </p:txBody>
      </p:sp>
      <p:sp>
        <p:nvSpPr>
          <p:cNvPr id="67" name="Google Shape;67;p14"/>
          <p:cNvSpPr txBox="1"/>
          <p:nvPr/>
        </p:nvSpPr>
        <p:spPr>
          <a:xfrm>
            <a:off x="55450" y="1029300"/>
            <a:ext cx="89916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fr" sz="1200" u="sng">
                <a:solidFill>
                  <a:srgbClr val="0A26CA"/>
                </a:solidFill>
                <a:highlight>
                  <a:srgbClr val="FFFFFF"/>
                </a:highlight>
                <a:latin typeface="Roboto"/>
                <a:ea typeface="Roboto"/>
                <a:cs typeface="Roboto"/>
                <a:sym typeface="Roboto"/>
              </a:rPr>
              <a:t>Mon rôle :</a:t>
            </a:r>
            <a:endParaRPr sz="1200">
              <a:solidFill>
                <a:srgbClr val="0A26CA"/>
              </a:solidFill>
              <a:highlight>
                <a:srgbClr val="FFFFFF"/>
              </a:highlight>
              <a:latin typeface="Roboto"/>
              <a:ea typeface="Roboto"/>
              <a:cs typeface="Roboto"/>
              <a:sym typeface="Roboto"/>
            </a:endParaRPr>
          </a:p>
          <a:p>
            <a:pPr indent="-304800" lvl="0" marL="457200" marR="152400" rtl="0" algn="l">
              <a:lnSpc>
                <a:spcPct val="115000"/>
              </a:lnSpc>
              <a:spcBef>
                <a:spcPts val="0"/>
              </a:spcBef>
              <a:spcAft>
                <a:spcPts val="0"/>
              </a:spcAft>
              <a:buClr>
                <a:srgbClr val="393F50"/>
              </a:buClr>
              <a:buSzPts val="1200"/>
              <a:buFont typeface="Roboto"/>
              <a:buChar char="●"/>
            </a:pPr>
            <a:r>
              <a:rPr b="1" lang="fr" sz="1200">
                <a:highlight>
                  <a:srgbClr val="FFFFFF"/>
                </a:highlight>
                <a:latin typeface="Roboto"/>
                <a:ea typeface="Roboto"/>
                <a:cs typeface="Roboto"/>
                <a:sym typeface="Roboto"/>
              </a:rPr>
              <a:t>Olist</a:t>
            </a:r>
            <a:r>
              <a:rPr lang="fr" sz="1200">
                <a:highlight>
                  <a:srgbClr val="FFFFFF"/>
                </a:highlight>
                <a:latin typeface="Roboto"/>
                <a:ea typeface="Roboto"/>
                <a:cs typeface="Roboto"/>
                <a:sym typeface="Roboto"/>
              </a:rPr>
              <a:t> souhaite que je fournisse à leurs équipes d'e-commerce une </a:t>
            </a:r>
            <a:r>
              <a:rPr b="1" lang="fr" sz="1200">
                <a:highlight>
                  <a:srgbClr val="FFFFFF"/>
                </a:highlight>
                <a:latin typeface="Roboto"/>
                <a:ea typeface="Roboto"/>
                <a:cs typeface="Roboto"/>
                <a:sym typeface="Roboto"/>
              </a:rPr>
              <a:t>segmentation des clients</a:t>
            </a:r>
            <a:r>
              <a:rPr lang="fr" sz="1200">
                <a:highlight>
                  <a:srgbClr val="FFFFFF"/>
                </a:highlight>
                <a:latin typeface="Roboto"/>
                <a:ea typeface="Roboto"/>
                <a:cs typeface="Roboto"/>
                <a:sym typeface="Roboto"/>
              </a:rPr>
              <a:t> qu’elles pourront utiliser au quotidien pour leurs </a:t>
            </a:r>
            <a:r>
              <a:rPr b="1" lang="fr" sz="1200">
                <a:highlight>
                  <a:srgbClr val="FFFFFF"/>
                </a:highlight>
                <a:latin typeface="Roboto"/>
                <a:ea typeface="Roboto"/>
                <a:cs typeface="Roboto"/>
                <a:sym typeface="Roboto"/>
              </a:rPr>
              <a:t>campagnes de communication</a:t>
            </a:r>
            <a:r>
              <a:rPr lang="fr" sz="1200">
                <a:highlight>
                  <a:srgbClr val="FFFFFF"/>
                </a:highlight>
                <a:latin typeface="Roboto"/>
                <a:ea typeface="Roboto"/>
                <a:cs typeface="Roboto"/>
                <a:sym typeface="Roboto"/>
              </a:rPr>
              <a:t>.</a:t>
            </a:r>
            <a:endParaRPr sz="1200">
              <a:highlight>
                <a:srgbClr val="FFFFFF"/>
              </a:highlight>
              <a:latin typeface="Roboto"/>
              <a:ea typeface="Roboto"/>
              <a:cs typeface="Roboto"/>
              <a:sym typeface="Roboto"/>
            </a:endParaRPr>
          </a:p>
          <a:p>
            <a:pPr indent="-304800" lvl="0" marL="457200" marR="152400" rtl="0" algn="l">
              <a:lnSpc>
                <a:spcPct val="115000"/>
              </a:lnSpc>
              <a:spcBef>
                <a:spcPts val="0"/>
              </a:spcBef>
              <a:spcAft>
                <a:spcPts val="0"/>
              </a:spcAft>
              <a:buClr>
                <a:srgbClr val="393F50"/>
              </a:buClr>
              <a:buSzPts val="1200"/>
              <a:buFont typeface="Roboto"/>
              <a:buChar char="●"/>
            </a:pPr>
            <a:r>
              <a:rPr lang="fr" sz="1200">
                <a:highlight>
                  <a:srgbClr val="FFFFFF"/>
                </a:highlight>
                <a:latin typeface="Roboto"/>
                <a:ea typeface="Roboto"/>
                <a:cs typeface="Roboto"/>
                <a:sym typeface="Roboto"/>
              </a:rPr>
              <a:t>L'objectif est de </a:t>
            </a:r>
            <a:r>
              <a:rPr b="1" lang="fr" sz="1200">
                <a:highlight>
                  <a:srgbClr val="FFFFFF"/>
                </a:highlight>
                <a:latin typeface="Roboto"/>
                <a:ea typeface="Roboto"/>
                <a:cs typeface="Roboto"/>
                <a:sym typeface="Roboto"/>
              </a:rPr>
              <a:t>comprendre les différents types d’utilisateurs</a:t>
            </a:r>
            <a:r>
              <a:rPr lang="fr" sz="1200">
                <a:highlight>
                  <a:srgbClr val="FFFFFF"/>
                </a:highlight>
                <a:latin typeface="Roboto"/>
                <a:ea typeface="Roboto"/>
                <a:cs typeface="Roboto"/>
                <a:sym typeface="Roboto"/>
              </a:rPr>
              <a:t> grâce à leur comportement et à leurs données personnelles.</a:t>
            </a:r>
            <a:endParaRPr sz="1200">
              <a:highlight>
                <a:srgbClr val="FFFFFF"/>
              </a:highlight>
              <a:latin typeface="Roboto"/>
              <a:ea typeface="Roboto"/>
              <a:cs typeface="Roboto"/>
              <a:sym typeface="Roboto"/>
            </a:endParaRPr>
          </a:p>
          <a:p>
            <a:pPr indent="-304800" lvl="0" marL="457200" marR="152400" rtl="0" algn="l">
              <a:lnSpc>
                <a:spcPct val="115000"/>
              </a:lnSpc>
              <a:spcBef>
                <a:spcPts val="0"/>
              </a:spcBef>
              <a:spcAft>
                <a:spcPts val="0"/>
              </a:spcAft>
              <a:buClr>
                <a:srgbClr val="393F50"/>
              </a:buClr>
              <a:buSzPts val="1200"/>
              <a:buFont typeface="Roboto"/>
              <a:buChar char="●"/>
            </a:pPr>
            <a:r>
              <a:rPr lang="fr" sz="1200">
                <a:highlight>
                  <a:srgbClr val="FFFFFF"/>
                </a:highlight>
                <a:latin typeface="Roboto"/>
                <a:ea typeface="Roboto"/>
                <a:cs typeface="Roboto"/>
                <a:sym typeface="Roboto"/>
              </a:rPr>
              <a:t>Je devrais </a:t>
            </a:r>
            <a:r>
              <a:rPr b="1" lang="fr" sz="1200">
                <a:highlight>
                  <a:srgbClr val="FFFFFF"/>
                </a:highlight>
                <a:latin typeface="Roboto"/>
                <a:ea typeface="Roboto"/>
                <a:cs typeface="Roboto"/>
                <a:sym typeface="Roboto"/>
              </a:rPr>
              <a:t>fournir à l’équipe marketing une description actionable</a:t>
            </a:r>
            <a:r>
              <a:rPr lang="fr" sz="1200">
                <a:highlight>
                  <a:srgbClr val="FFFFFF"/>
                </a:highlight>
                <a:latin typeface="Roboto"/>
                <a:ea typeface="Roboto"/>
                <a:cs typeface="Roboto"/>
                <a:sym typeface="Roboto"/>
              </a:rPr>
              <a:t> de votre segmentation et de sa logique sous-jacente pour une utilisation optimale, ainsi qu’une </a:t>
            </a:r>
            <a:r>
              <a:rPr b="1" lang="fr" sz="1200">
                <a:highlight>
                  <a:srgbClr val="FFFFFF"/>
                </a:highlight>
                <a:latin typeface="Roboto"/>
                <a:ea typeface="Roboto"/>
                <a:cs typeface="Roboto"/>
                <a:sym typeface="Roboto"/>
              </a:rPr>
              <a:t>proposition de contrat de maintenance</a:t>
            </a:r>
            <a:r>
              <a:rPr lang="fr" sz="1200">
                <a:highlight>
                  <a:srgbClr val="FFFFFF"/>
                </a:highlight>
                <a:latin typeface="Roboto"/>
                <a:ea typeface="Roboto"/>
                <a:cs typeface="Roboto"/>
                <a:sym typeface="Roboto"/>
              </a:rPr>
              <a:t> basée sur une analyse de la stabilité des segments au cours du temps.</a:t>
            </a:r>
            <a:endParaRPr sz="1200">
              <a:solidFill>
                <a:srgbClr val="393F50"/>
              </a:solidFill>
              <a:highlight>
                <a:srgbClr val="FFFFFF"/>
              </a:highlight>
              <a:latin typeface="Roboto"/>
              <a:ea typeface="Roboto"/>
              <a:cs typeface="Roboto"/>
              <a:sym typeface="Roboto"/>
            </a:endParaRPr>
          </a:p>
        </p:txBody>
      </p:sp>
      <p:sp>
        <p:nvSpPr>
          <p:cNvPr id="68" name="Google Shape;68;p14"/>
          <p:cNvSpPr txBox="1"/>
          <p:nvPr>
            <p:ph type="title"/>
          </p:nvPr>
        </p:nvSpPr>
        <p:spPr>
          <a:xfrm>
            <a:off x="83100" y="216425"/>
            <a:ext cx="51477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Problématique</a:t>
            </a:r>
            <a:endParaRPr b="1" sz="2320">
              <a:solidFill>
                <a:srgbClr val="0A26CA"/>
              </a:solidFill>
              <a:latin typeface="Roboto"/>
              <a:ea typeface="Roboto"/>
              <a:cs typeface="Roboto"/>
              <a:sym typeface="Roboto"/>
            </a:endParaRPr>
          </a:p>
        </p:txBody>
      </p:sp>
      <p:pic>
        <p:nvPicPr>
          <p:cNvPr id="69" name="Google Shape;69;p14"/>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2"/>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246" name="Google Shape;246;p32"/>
          <p:cNvSpPr txBox="1"/>
          <p:nvPr/>
        </p:nvSpPr>
        <p:spPr>
          <a:xfrm>
            <a:off x="82800" y="571525"/>
            <a:ext cx="5133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fr" sz="1600">
                <a:latin typeface="Roboto"/>
                <a:ea typeface="Roboto"/>
                <a:cs typeface="Roboto"/>
                <a:sym typeface="Roboto"/>
              </a:rPr>
              <a:t>Hierarchy des clusters (</a:t>
            </a:r>
            <a:r>
              <a:rPr lang="fr" sz="1600">
                <a:latin typeface="Roboto"/>
                <a:ea typeface="Roboto"/>
                <a:cs typeface="Roboto"/>
                <a:sym typeface="Roboto"/>
              </a:rPr>
              <a:t>Agglomerative Clustering)</a:t>
            </a:r>
            <a:endParaRPr sz="1600">
              <a:latin typeface="Roboto"/>
              <a:ea typeface="Roboto"/>
              <a:cs typeface="Roboto"/>
              <a:sym typeface="Roboto"/>
            </a:endParaRPr>
          </a:p>
        </p:txBody>
      </p:sp>
      <p:sp>
        <p:nvSpPr>
          <p:cNvPr id="247" name="Google Shape;247;p32"/>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Algorithmes de </a:t>
            </a:r>
            <a:r>
              <a:rPr b="1" lang="fr" sz="2320">
                <a:solidFill>
                  <a:srgbClr val="0A26CA"/>
                </a:solidFill>
                <a:latin typeface="Roboto"/>
                <a:ea typeface="Roboto"/>
                <a:cs typeface="Roboto"/>
                <a:sym typeface="Roboto"/>
              </a:rPr>
              <a:t>Clustering </a:t>
            </a:r>
            <a:r>
              <a:rPr b="1" lang="fr" sz="2320">
                <a:solidFill>
                  <a:srgbClr val="0A26CA"/>
                </a:solidFill>
                <a:latin typeface="Roboto"/>
                <a:ea typeface="Roboto"/>
                <a:cs typeface="Roboto"/>
                <a:sym typeface="Roboto"/>
              </a:rPr>
              <a:t>Hiérarchique (Centroid Based)</a:t>
            </a:r>
            <a:endParaRPr b="1" sz="2320">
              <a:solidFill>
                <a:srgbClr val="0A26CA"/>
              </a:solidFill>
              <a:latin typeface="Roboto"/>
              <a:ea typeface="Roboto"/>
              <a:cs typeface="Roboto"/>
              <a:sym typeface="Roboto"/>
            </a:endParaRPr>
          </a:p>
        </p:txBody>
      </p:sp>
      <p:sp>
        <p:nvSpPr>
          <p:cNvPr id="248" name="Google Shape;248;p32"/>
          <p:cNvSpPr txBox="1"/>
          <p:nvPr/>
        </p:nvSpPr>
        <p:spPr>
          <a:xfrm>
            <a:off x="6062779" y="983555"/>
            <a:ext cx="1905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fr" sz="1600">
                <a:latin typeface="Roboto"/>
                <a:ea typeface="Roboto"/>
                <a:cs typeface="Roboto"/>
                <a:sym typeface="Roboto"/>
              </a:rPr>
              <a:t>nclusters = 7</a:t>
            </a:r>
            <a:endParaRPr sz="1600">
              <a:latin typeface="Roboto"/>
              <a:ea typeface="Roboto"/>
              <a:cs typeface="Roboto"/>
              <a:sym typeface="Roboto"/>
            </a:endParaRPr>
          </a:p>
        </p:txBody>
      </p:sp>
      <p:pic>
        <p:nvPicPr>
          <p:cNvPr id="249" name="Google Shape;249;p32"/>
          <p:cNvPicPr preferRelativeResize="0"/>
          <p:nvPr/>
        </p:nvPicPr>
        <p:blipFill>
          <a:blip r:embed="rId4">
            <a:alphaModFix/>
          </a:blip>
          <a:stretch>
            <a:fillRect/>
          </a:stretch>
        </p:blipFill>
        <p:spPr>
          <a:xfrm>
            <a:off x="5340350" y="1325500"/>
            <a:ext cx="3263050" cy="3111512"/>
          </a:xfrm>
          <a:prstGeom prst="rect">
            <a:avLst/>
          </a:prstGeom>
          <a:noFill/>
          <a:ln>
            <a:noFill/>
          </a:ln>
        </p:spPr>
      </p:pic>
      <p:pic>
        <p:nvPicPr>
          <p:cNvPr id="250" name="Google Shape;250;p32"/>
          <p:cNvPicPr preferRelativeResize="0"/>
          <p:nvPr/>
        </p:nvPicPr>
        <p:blipFill rotWithShape="1">
          <a:blip r:embed="rId5">
            <a:alphaModFix/>
          </a:blip>
          <a:srcRect b="3615" l="0" r="0" t="2725"/>
          <a:stretch/>
        </p:blipFill>
        <p:spPr>
          <a:xfrm>
            <a:off x="590750" y="1001250"/>
            <a:ext cx="4209850" cy="39374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3"/>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256" name="Google Shape;256;p33"/>
          <p:cNvSpPr txBox="1"/>
          <p:nvPr/>
        </p:nvSpPr>
        <p:spPr>
          <a:xfrm>
            <a:off x="921832" y="785575"/>
            <a:ext cx="3871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latin typeface="Roboto"/>
                <a:ea typeface="Roboto"/>
                <a:cs typeface="Roboto"/>
                <a:sym typeface="Roboto"/>
              </a:rPr>
              <a:t>Hierarchy des clusters avec HDBSCAN</a:t>
            </a:r>
            <a:endParaRPr sz="1600"/>
          </a:p>
        </p:txBody>
      </p:sp>
      <p:sp>
        <p:nvSpPr>
          <p:cNvPr id="257" name="Google Shape;257;p33"/>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Algorithmes de Clustering Hiérarchique (Density Based)</a:t>
            </a:r>
            <a:endParaRPr b="1" sz="2320">
              <a:solidFill>
                <a:srgbClr val="0A26CA"/>
              </a:solidFill>
              <a:latin typeface="Roboto"/>
              <a:ea typeface="Roboto"/>
              <a:cs typeface="Roboto"/>
              <a:sym typeface="Roboto"/>
            </a:endParaRPr>
          </a:p>
        </p:txBody>
      </p:sp>
      <p:pic>
        <p:nvPicPr>
          <p:cNvPr id="258" name="Google Shape;258;p33"/>
          <p:cNvPicPr preferRelativeResize="0"/>
          <p:nvPr/>
        </p:nvPicPr>
        <p:blipFill>
          <a:blip r:embed="rId4">
            <a:alphaModFix/>
          </a:blip>
          <a:stretch>
            <a:fillRect/>
          </a:stretch>
        </p:blipFill>
        <p:spPr>
          <a:xfrm>
            <a:off x="515441" y="1216671"/>
            <a:ext cx="4683980" cy="3622026"/>
          </a:xfrm>
          <a:prstGeom prst="rect">
            <a:avLst/>
          </a:prstGeom>
          <a:noFill/>
          <a:ln>
            <a:noFill/>
          </a:ln>
        </p:spPr>
      </p:pic>
      <p:grpSp>
        <p:nvGrpSpPr>
          <p:cNvPr id="259" name="Google Shape;259;p33"/>
          <p:cNvGrpSpPr/>
          <p:nvPr/>
        </p:nvGrpSpPr>
        <p:grpSpPr>
          <a:xfrm>
            <a:off x="5330988" y="760513"/>
            <a:ext cx="3000000" cy="4078187"/>
            <a:chOff x="4645188" y="760513"/>
            <a:chExt cx="3000000" cy="4078187"/>
          </a:xfrm>
        </p:grpSpPr>
        <p:grpSp>
          <p:nvGrpSpPr>
            <p:cNvPr id="260" name="Google Shape;260;p33"/>
            <p:cNvGrpSpPr/>
            <p:nvPr/>
          </p:nvGrpSpPr>
          <p:grpSpPr>
            <a:xfrm>
              <a:off x="4645188" y="760513"/>
              <a:ext cx="3000000" cy="2529600"/>
              <a:chOff x="5026188" y="760513"/>
              <a:chExt cx="3000000" cy="2529600"/>
            </a:xfrm>
          </p:grpSpPr>
          <p:sp>
            <p:nvSpPr>
              <p:cNvPr id="261" name="Google Shape;261;p33"/>
              <p:cNvSpPr txBox="1"/>
              <p:nvPr/>
            </p:nvSpPr>
            <p:spPr>
              <a:xfrm>
                <a:off x="5026188" y="760513"/>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latin typeface="Roboto"/>
                    <a:ea typeface="Roboto"/>
                    <a:cs typeface="Roboto"/>
                    <a:sym typeface="Roboto"/>
                  </a:rPr>
                  <a:t>HDBSCAN</a:t>
                </a:r>
                <a:r>
                  <a:rPr lang="fr" sz="1600">
                    <a:latin typeface="Roboto"/>
                    <a:ea typeface="Roboto"/>
                    <a:cs typeface="Roboto"/>
                    <a:sym typeface="Roboto"/>
                  </a:rPr>
                  <a:t> Clusters</a:t>
                </a:r>
                <a:endParaRPr/>
              </a:p>
            </p:txBody>
          </p:sp>
          <p:sp>
            <p:nvSpPr>
              <p:cNvPr id="262" name="Google Shape;262;p33"/>
              <p:cNvSpPr txBox="1"/>
              <p:nvPr/>
            </p:nvSpPr>
            <p:spPr>
              <a:xfrm>
                <a:off x="5026188" y="2859013"/>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latin typeface="Roboto"/>
                    <a:ea typeface="Roboto"/>
                    <a:cs typeface="Roboto"/>
                    <a:sym typeface="Roboto"/>
                  </a:rPr>
                  <a:t>Mean Shift Clusters</a:t>
                </a:r>
                <a:endParaRPr/>
              </a:p>
            </p:txBody>
          </p:sp>
        </p:grpSp>
        <p:pic>
          <p:nvPicPr>
            <p:cNvPr id="263" name="Google Shape;263;p33"/>
            <p:cNvPicPr preferRelativeResize="0"/>
            <p:nvPr/>
          </p:nvPicPr>
          <p:blipFill>
            <a:blip r:embed="rId5">
              <a:alphaModFix/>
            </a:blip>
            <a:stretch>
              <a:fillRect/>
            </a:stretch>
          </p:blipFill>
          <p:spPr>
            <a:xfrm>
              <a:off x="5260114" y="1115925"/>
              <a:ext cx="1770147" cy="1687974"/>
            </a:xfrm>
            <a:prstGeom prst="rect">
              <a:avLst/>
            </a:prstGeom>
            <a:noFill/>
            <a:ln>
              <a:noFill/>
            </a:ln>
          </p:spPr>
        </p:pic>
        <p:pic>
          <p:nvPicPr>
            <p:cNvPr id="264" name="Google Shape;264;p33"/>
            <p:cNvPicPr preferRelativeResize="0"/>
            <p:nvPr/>
          </p:nvPicPr>
          <p:blipFill>
            <a:blip r:embed="rId6">
              <a:alphaModFix/>
            </a:blip>
            <a:stretch>
              <a:fillRect/>
            </a:stretch>
          </p:blipFill>
          <p:spPr>
            <a:xfrm>
              <a:off x="5307612" y="3199673"/>
              <a:ext cx="1675151" cy="1639027"/>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Visualisation de la donnée PCA, Kmeans</a:t>
            </a:r>
            <a:endParaRPr b="1" sz="2320">
              <a:solidFill>
                <a:srgbClr val="0A26CA"/>
              </a:solidFill>
              <a:latin typeface="Roboto"/>
              <a:ea typeface="Roboto"/>
              <a:cs typeface="Roboto"/>
              <a:sym typeface="Roboto"/>
            </a:endParaRPr>
          </a:p>
        </p:txBody>
      </p:sp>
      <p:pic>
        <p:nvPicPr>
          <p:cNvPr id="270" name="Google Shape;270;p34"/>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271" name="Google Shape;271;p34"/>
          <p:cNvPicPr preferRelativeResize="0"/>
          <p:nvPr/>
        </p:nvPicPr>
        <p:blipFill>
          <a:blip r:embed="rId4">
            <a:alphaModFix/>
          </a:blip>
          <a:stretch>
            <a:fillRect/>
          </a:stretch>
        </p:blipFill>
        <p:spPr>
          <a:xfrm>
            <a:off x="533400" y="1017300"/>
            <a:ext cx="3433226" cy="3139687"/>
          </a:xfrm>
          <a:prstGeom prst="rect">
            <a:avLst/>
          </a:prstGeom>
          <a:noFill/>
          <a:ln>
            <a:noFill/>
          </a:ln>
        </p:spPr>
      </p:pic>
      <p:sp>
        <p:nvSpPr>
          <p:cNvPr id="272" name="Google Shape;272;p34"/>
          <p:cNvSpPr txBox="1"/>
          <p:nvPr/>
        </p:nvSpPr>
        <p:spPr>
          <a:xfrm>
            <a:off x="738925" y="7239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0A26CA"/>
                </a:solidFill>
                <a:latin typeface="Roboto"/>
                <a:ea typeface="Roboto"/>
                <a:cs typeface="Roboto"/>
                <a:sym typeface="Roboto"/>
              </a:rPr>
              <a:t>n clusters</a:t>
            </a:r>
            <a:r>
              <a:rPr b="1" lang="fr" sz="1200">
                <a:solidFill>
                  <a:srgbClr val="0A26CA"/>
                </a:solidFill>
                <a:latin typeface="Roboto"/>
                <a:ea typeface="Roboto"/>
                <a:cs typeface="Roboto"/>
                <a:sym typeface="Roboto"/>
              </a:rPr>
              <a:t> = 4</a:t>
            </a:r>
            <a:endParaRPr sz="1200">
              <a:latin typeface="Roboto"/>
              <a:ea typeface="Roboto"/>
              <a:cs typeface="Roboto"/>
              <a:sym typeface="Roboto"/>
            </a:endParaRPr>
          </a:p>
        </p:txBody>
      </p:sp>
      <p:sp>
        <p:nvSpPr>
          <p:cNvPr id="273" name="Google Shape;273;p34"/>
          <p:cNvSpPr txBox="1"/>
          <p:nvPr/>
        </p:nvSpPr>
        <p:spPr>
          <a:xfrm>
            <a:off x="4998375" y="7239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0A26CA"/>
                </a:solidFill>
                <a:latin typeface="Roboto"/>
                <a:ea typeface="Roboto"/>
                <a:cs typeface="Roboto"/>
                <a:sym typeface="Roboto"/>
              </a:rPr>
              <a:t>PCA components</a:t>
            </a:r>
            <a:endParaRPr sz="1200">
              <a:latin typeface="Roboto"/>
              <a:ea typeface="Roboto"/>
              <a:cs typeface="Roboto"/>
              <a:sym typeface="Roboto"/>
            </a:endParaRPr>
          </a:p>
        </p:txBody>
      </p:sp>
      <p:pic>
        <p:nvPicPr>
          <p:cNvPr id="274" name="Google Shape;274;p34"/>
          <p:cNvPicPr preferRelativeResize="0"/>
          <p:nvPr/>
        </p:nvPicPr>
        <p:blipFill>
          <a:blip r:embed="rId5">
            <a:alphaModFix/>
          </a:blip>
          <a:stretch>
            <a:fillRect/>
          </a:stretch>
        </p:blipFill>
        <p:spPr>
          <a:xfrm>
            <a:off x="4604497" y="1079213"/>
            <a:ext cx="3874078" cy="3139687"/>
          </a:xfrm>
          <a:prstGeom prst="rect">
            <a:avLst/>
          </a:prstGeom>
          <a:noFill/>
          <a:ln>
            <a:noFill/>
          </a:ln>
        </p:spPr>
      </p:pic>
      <p:sp>
        <p:nvSpPr>
          <p:cNvPr id="275" name="Google Shape;275;p34"/>
          <p:cNvSpPr txBox="1"/>
          <p:nvPr/>
        </p:nvSpPr>
        <p:spPr>
          <a:xfrm>
            <a:off x="6601800" y="4289500"/>
            <a:ext cx="2345100" cy="6927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Roboto"/>
                <a:ea typeface="Roboto"/>
                <a:cs typeface="Roboto"/>
                <a:sym typeface="Roboto"/>
              </a:rPr>
              <a:t>Et maintenant ?</a:t>
            </a:r>
            <a:endParaRPr sz="1100">
              <a:latin typeface="Roboto"/>
              <a:ea typeface="Roboto"/>
              <a:cs typeface="Roboto"/>
              <a:sym typeface="Roboto"/>
            </a:endParaRPr>
          </a:p>
          <a:p>
            <a:pPr indent="0" lvl="0" marL="0" rtl="0" algn="l">
              <a:spcBef>
                <a:spcPts val="0"/>
              </a:spcBef>
              <a:spcAft>
                <a:spcPts val="0"/>
              </a:spcAft>
              <a:buNone/>
            </a:pPr>
            <a:r>
              <a:rPr lang="fr" sz="1100">
                <a:latin typeface="Roboto"/>
                <a:ea typeface="Roboto"/>
                <a:cs typeface="Roboto"/>
                <a:sym typeface="Roboto"/>
              </a:rPr>
              <a:t>- Etude Kmeans avec Yellowbrick</a:t>
            </a:r>
            <a:endParaRPr sz="1100">
              <a:latin typeface="Roboto"/>
              <a:ea typeface="Roboto"/>
              <a:cs typeface="Roboto"/>
              <a:sym typeface="Roboto"/>
            </a:endParaRPr>
          </a:p>
          <a:p>
            <a:pPr indent="0" lvl="0" marL="0" rtl="0" algn="l">
              <a:spcBef>
                <a:spcPts val="0"/>
              </a:spcBef>
              <a:spcAft>
                <a:spcPts val="0"/>
              </a:spcAft>
              <a:buNone/>
            </a:pPr>
            <a:r>
              <a:rPr lang="fr" sz="1100">
                <a:latin typeface="Roboto"/>
                <a:ea typeface="Roboto"/>
                <a:cs typeface="Roboto"/>
                <a:sym typeface="Roboto"/>
              </a:rPr>
              <a:t>- Etude des clusters</a:t>
            </a:r>
            <a:endParaRPr sz="11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82800" y="21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KMeans Clustering - Elbow Method</a:t>
            </a:r>
            <a:br>
              <a:rPr b="1" lang="fr" sz="2320">
                <a:solidFill>
                  <a:srgbClr val="0A26CA"/>
                </a:solidFill>
                <a:latin typeface="Roboto"/>
                <a:ea typeface="Roboto"/>
                <a:cs typeface="Roboto"/>
                <a:sym typeface="Roboto"/>
              </a:rPr>
            </a:br>
            <a:endParaRPr sz="2320"/>
          </a:p>
        </p:txBody>
      </p:sp>
      <p:sp>
        <p:nvSpPr>
          <p:cNvPr id="281" name="Google Shape;281;p35"/>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Yellowbrick v1.3</a:t>
            </a:r>
            <a:endParaRPr sz="1100">
              <a:latin typeface="Roboto"/>
              <a:ea typeface="Roboto"/>
              <a:cs typeface="Roboto"/>
              <a:sym typeface="Roboto"/>
            </a:endParaRPr>
          </a:p>
        </p:txBody>
      </p:sp>
      <p:pic>
        <p:nvPicPr>
          <p:cNvPr id="282" name="Google Shape;282;p35"/>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283" name="Google Shape;283;p35"/>
          <p:cNvPicPr preferRelativeResize="0"/>
          <p:nvPr/>
        </p:nvPicPr>
        <p:blipFill>
          <a:blip r:embed="rId4">
            <a:alphaModFix/>
          </a:blip>
          <a:stretch>
            <a:fillRect/>
          </a:stretch>
        </p:blipFill>
        <p:spPr>
          <a:xfrm>
            <a:off x="1087766" y="941100"/>
            <a:ext cx="6968469" cy="3649800"/>
          </a:xfrm>
          <a:prstGeom prst="rect">
            <a:avLst/>
          </a:prstGeom>
          <a:noFill/>
          <a:ln>
            <a:noFill/>
          </a:ln>
        </p:spPr>
      </p:pic>
      <p:sp>
        <p:nvSpPr>
          <p:cNvPr id="284" name="Google Shape;284;p35"/>
          <p:cNvSpPr txBox="1"/>
          <p:nvPr/>
        </p:nvSpPr>
        <p:spPr>
          <a:xfrm>
            <a:off x="813875" y="4611650"/>
            <a:ext cx="446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Kmeans avec toute les données</a:t>
            </a:r>
            <a:endParaRPr sz="1200">
              <a:latin typeface="Roboto"/>
              <a:ea typeface="Roboto"/>
              <a:cs typeface="Roboto"/>
              <a:sym typeface="Roboto"/>
            </a:endParaRPr>
          </a:p>
        </p:txBody>
      </p:sp>
      <p:cxnSp>
        <p:nvCxnSpPr>
          <p:cNvPr id="285" name="Google Shape;285;p35"/>
          <p:cNvCxnSpPr/>
          <p:nvPr/>
        </p:nvCxnSpPr>
        <p:spPr>
          <a:xfrm flipH="1" rot="10800000">
            <a:off x="304500" y="4799900"/>
            <a:ext cx="442800" cy="8400"/>
          </a:xfrm>
          <a:prstGeom prst="straightConnector1">
            <a:avLst/>
          </a:prstGeom>
          <a:noFill/>
          <a:ln cap="flat" cmpd="sng" w="19050">
            <a:solidFill>
              <a:srgbClr val="BA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KMeans Clustering - Silhouette Plot K = 6</a:t>
            </a:r>
            <a:endParaRPr sz="2320"/>
          </a:p>
        </p:txBody>
      </p:sp>
      <p:sp>
        <p:nvSpPr>
          <p:cNvPr id="291" name="Google Shape;291;p36"/>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Yellowbrick v1.3</a:t>
            </a:r>
            <a:endParaRPr sz="1100">
              <a:latin typeface="Roboto"/>
              <a:ea typeface="Roboto"/>
              <a:cs typeface="Roboto"/>
              <a:sym typeface="Roboto"/>
            </a:endParaRPr>
          </a:p>
        </p:txBody>
      </p:sp>
      <p:pic>
        <p:nvPicPr>
          <p:cNvPr id="292" name="Google Shape;292;p36"/>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293" name="Google Shape;293;p36"/>
          <p:cNvPicPr preferRelativeResize="0"/>
          <p:nvPr/>
        </p:nvPicPr>
        <p:blipFill>
          <a:blip r:embed="rId4">
            <a:alphaModFix/>
          </a:blip>
          <a:stretch>
            <a:fillRect/>
          </a:stretch>
        </p:blipFill>
        <p:spPr>
          <a:xfrm>
            <a:off x="1312199" y="941100"/>
            <a:ext cx="6519602" cy="364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title"/>
          </p:nvPr>
        </p:nvSpPr>
        <p:spPr>
          <a:xfrm>
            <a:off x="82800" y="21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KMeans Clustering - Distance inter-cluster</a:t>
            </a:r>
            <a:br>
              <a:rPr b="1" lang="fr" sz="2320">
                <a:solidFill>
                  <a:srgbClr val="0A26CA"/>
                </a:solidFill>
                <a:latin typeface="Roboto"/>
                <a:ea typeface="Roboto"/>
                <a:cs typeface="Roboto"/>
                <a:sym typeface="Roboto"/>
              </a:rPr>
            </a:br>
            <a:endParaRPr sz="2320"/>
          </a:p>
        </p:txBody>
      </p:sp>
      <p:sp>
        <p:nvSpPr>
          <p:cNvPr id="299" name="Google Shape;299;p37"/>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Yellowbrick v1.3</a:t>
            </a:r>
            <a:endParaRPr sz="1100">
              <a:latin typeface="Roboto"/>
              <a:ea typeface="Roboto"/>
              <a:cs typeface="Roboto"/>
              <a:sym typeface="Roboto"/>
            </a:endParaRPr>
          </a:p>
        </p:txBody>
      </p:sp>
      <p:pic>
        <p:nvPicPr>
          <p:cNvPr id="300" name="Google Shape;300;p37"/>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301" name="Google Shape;301;p37"/>
          <p:cNvPicPr preferRelativeResize="0"/>
          <p:nvPr/>
        </p:nvPicPr>
        <p:blipFill>
          <a:blip r:embed="rId4">
            <a:alphaModFix/>
          </a:blip>
          <a:stretch>
            <a:fillRect/>
          </a:stretch>
        </p:blipFill>
        <p:spPr>
          <a:xfrm>
            <a:off x="2024094" y="788700"/>
            <a:ext cx="5023612" cy="4049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KMeans Clustering - Clusters</a:t>
            </a:r>
            <a:endParaRPr sz="2320"/>
          </a:p>
        </p:txBody>
      </p:sp>
      <p:pic>
        <p:nvPicPr>
          <p:cNvPr id="307" name="Google Shape;307;p38"/>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308" name="Google Shape;308;p38"/>
          <p:cNvSpPr txBox="1"/>
          <p:nvPr/>
        </p:nvSpPr>
        <p:spPr>
          <a:xfrm>
            <a:off x="813875" y="4535450"/>
            <a:ext cx="446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On retire les catégories de produits</a:t>
            </a:r>
            <a:endParaRPr sz="1200">
              <a:latin typeface="Roboto"/>
              <a:ea typeface="Roboto"/>
              <a:cs typeface="Roboto"/>
              <a:sym typeface="Roboto"/>
            </a:endParaRPr>
          </a:p>
        </p:txBody>
      </p:sp>
      <p:cxnSp>
        <p:nvCxnSpPr>
          <p:cNvPr id="309" name="Google Shape;309;p38"/>
          <p:cNvCxnSpPr/>
          <p:nvPr/>
        </p:nvCxnSpPr>
        <p:spPr>
          <a:xfrm flipH="1" rot="10800000">
            <a:off x="304500" y="4723700"/>
            <a:ext cx="442800" cy="8400"/>
          </a:xfrm>
          <a:prstGeom prst="straightConnector1">
            <a:avLst/>
          </a:prstGeom>
          <a:noFill/>
          <a:ln cap="flat" cmpd="sng" w="19050">
            <a:solidFill>
              <a:srgbClr val="BA0000"/>
            </a:solidFill>
            <a:prstDash val="solid"/>
            <a:round/>
            <a:headEnd len="med" w="med" type="none"/>
            <a:tailEnd len="med" w="med" type="triangle"/>
          </a:ln>
        </p:spPr>
      </p:cxnSp>
      <p:pic>
        <p:nvPicPr>
          <p:cNvPr id="310" name="Google Shape;310;p38"/>
          <p:cNvPicPr preferRelativeResize="0"/>
          <p:nvPr/>
        </p:nvPicPr>
        <p:blipFill>
          <a:blip r:embed="rId4">
            <a:alphaModFix/>
          </a:blip>
          <a:stretch>
            <a:fillRect/>
          </a:stretch>
        </p:blipFill>
        <p:spPr>
          <a:xfrm>
            <a:off x="6429295" y="1259550"/>
            <a:ext cx="1166400" cy="1403875"/>
          </a:xfrm>
          <a:prstGeom prst="rect">
            <a:avLst/>
          </a:prstGeom>
          <a:noFill/>
          <a:ln>
            <a:noFill/>
          </a:ln>
        </p:spPr>
      </p:pic>
      <p:pic>
        <p:nvPicPr>
          <p:cNvPr id="311" name="Google Shape;311;p38"/>
          <p:cNvPicPr preferRelativeResize="0"/>
          <p:nvPr/>
        </p:nvPicPr>
        <p:blipFill>
          <a:blip r:embed="rId5">
            <a:alphaModFix/>
          </a:blip>
          <a:stretch>
            <a:fillRect/>
          </a:stretch>
        </p:blipFill>
        <p:spPr>
          <a:xfrm>
            <a:off x="1124950" y="941100"/>
            <a:ext cx="4979421" cy="3441950"/>
          </a:xfrm>
          <a:prstGeom prst="rect">
            <a:avLst/>
          </a:prstGeom>
          <a:noFill/>
          <a:ln>
            <a:noFill/>
          </a:ln>
        </p:spPr>
      </p:pic>
      <p:grpSp>
        <p:nvGrpSpPr>
          <p:cNvPr id="312" name="Google Shape;312;p38"/>
          <p:cNvGrpSpPr/>
          <p:nvPr/>
        </p:nvGrpSpPr>
        <p:grpSpPr>
          <a:xfrm>
            <a:off x="6103008" y="3748846"/>
            <a:ext cx="3041000" cy="1295029"/>
            <a:chOff x="6076058" y="3748846"/>
            <a:chExt cx="3041000" cy="1295029"/>
          </a:xfrm>
        </p:grpSpPr>
        <p:pic>
          <p:nvPicPr>
            <p:cNvPr id="313" name="Google Shape;313;p38"/>
            <p:cNvPicPr preferRelativeResize="0"/>
            <p:nvPr/>
          </p:nvPicPr>
          <p:blipFill>
            <a:blip r:embed="rId6">
              <a:alphaModFix/>
            </a:blip>
            <a:stretch>
              <a:fillRect/>
            </a:stretch>
          </p:blipFill>
          <p:spPr>
            <a:xfrm>
              <a:off x="6076058" y="3748846"/>
              <a:ext cx="3041000" cy="1295029"/>
            </a:xfrm>
            <a:prstGeom prst="rect">
              <a:avLst/>
            </a:prstGeom>
            <a:noFill/>
            <a:ln cap="flat" cmpd="sng" w="9525">
              <a:solidFill>
                <a:schemeClr val="lt2"/>
              </a:solidFill>
              <a:prstDash val="solid"/>
              <a:round/>
              <a:headEnd len="sm" w="sm" type="none"/>
              <a:tailEnd len="sm" w="sm" type="none"/>
            </a:ln>
          </p:spPr>
        </p:pic>
        <p:pic>
          <p:nvPicPr>
            <p:cNvPr id="314" name="Google Shape;314;p38"/>
            <p:cNvPicPr preferRelativeResize="0"/>
            <p:nvPr/>
          </p:nvPicPr>
          <p:blipFill>
            <a:blip r:embed="rId7">
              <a:alphaModFix/>
            </a:blip>
            <a:stretch>
              <a:fillRect/>
            </a:stretch>
          </p:blipFill>
          <p:spPr>
            <a:xfrm>
              <a:off x="6315683" y="4498153"/>
              <a:ext cx="130797" cy="90662"/>
            </a:xfrm>
            <a:prstGeom prst="rect">
              <a:avLst/>
            </a:prstGeom>
            <a:noFill/>
            <a:ln>
              <a:noFill/>
            </a:ln>
          </p:spPr>
        </p:pic>
        <p:pic>
          <p:nvPicPr>
            <p:cNvPr id="315" name="Google Shape;315;p38"/>
            <p:cNvPicPr preferRelativeResize="0"/>
            <p:nvPr/>
          </p:nvPicPr>
          <p:blipFill>
            <a:blip r:embed="rId8">
              <a:alphaModFix/>
            </a:blip>
            <a:stretch>
              <a:fillRect/>
            </a:stretch>
          </p:blipFill>
          <p:spPr>
            <a:xfrm>
              <a:off x="7170985" y="4435627"/>
              <a:ext cx="130797" cy="90662"/>
            </a:xfrm>
            <a:prstGeom prst="rect">
              <a:avLst/>
            </a:prstGeom>
            <a:noFill/>
            <a:ln>
              <a:noFill/>
            </a:ln>
          </p:spPr>
        </p:pic>
        <p:pic>
          <p:nvPicPr>
            <p:cNvPr id="316" name="Google Shape;316;p38"/>
            <p:cNvPicPr preferRelativeResize="0"/>
            <p:nvPr/>
          </p:nvPicPr>
          <p:blipFill>
            <a:blip r:embed="rId9">
              <a:alphaModFix/>
            </a:blip>
            <a:stretch>
              <a:fillRect/>
            </a:stretch>
          </p:blipFill>
          <p:spPr>
            <a:xfrm>
              <a:off x="7465762" y="4365336"/>
              <a:ext cx="130797" cy="90655"/>
            </a:xfrm>
            <a:prstGeom prst="rect">
              <a:avLst/>
            </a:prstGeom>
            <a:noFill/>
            <a:ln>
              <a:noFill/>
            </a:ln>
          </p:spPr>
        </p:pic>
        <p:pic>
          <p:nvPicPr>
            <p:cNvPr id="317" name="Google Shape;317;p38"/>
            <p:cNvPicPr preferRelativeResize="0"/>
            <p:nvPr/>
          </p:nvPicPr>
          <p:blipFill>
            <a:blip r:embed="rId10">
              <a:alphaModFix/>
            </a:blip>
            <a:stretch>
              <a:fillRect/>
            </a:stretch>
          </p:blipFill>
          <p:spPr>
            <a:xfrm>
              <a:off x="8305305" y="4537833"/>
              <a:ext cx="158369" cy="90661"/>
            </a:xfrm>
            <a:prstGeom prst="rect">
              <a:avLst/>
            </a:prstGeom>
            <a:noFill/>
            <a:ln>
              <a:noFill/>
            </a:ln>
          </p:spPr>
        </p:pic>
        <p:pic>
          <p:nvPicPr>
            <p:cNvPr id="318" name="Google Shape;318;p38"/>
            <p:cNvPicPr preferRelativeResize="0"/>
            <p:nvPr/>
          </p:nvPicPr>
          <p:blipFill>
            <a:blip r:embed="rId11">
              <a:alphaModFix/>
            </a:blip>
            <a:stretch>
              <a:fillRect/>
            </a:stretch>
          </p:blipFill>
          <p:spPr>
            <a:xfrm>
              <a:off x="8899830" y="4558899"/>
              <a:ext cx="130797" cy="90662"/>
            </a:xfrm>
            <a:prstGeom prst="rect">
              <a:avLst/>
            </a:prstGeom>
            <a:noFill/>
            <a:ln>
              <a:noFill/>
            </a:ln>
          </p:spPr>
        </p:pic>
        <p:pic>
          <p:nvPicPr>
            <p:cNvPr id="319" name="Google Shape;319;p38"/>
            <p:cNvPicPr preferRelativeResize="0"/>
            <p:nvPr/>
          </p:nvPicPr>
          <p:blipFill>
            <a:blip r:embed="rId12">
              <a:alphaModFix/>
            </a:blip>
            <a:stretch>
              <a:fillRect/>
            </a:stretch>
          </p:blipFill>
          <p:spPr>
            <a:xfrm>
              <a:off x="8602562" y="4588816"/>
              <a:ext cx="158363" cy="82650"/>
            </a:xfrm>
            <a:prstGeom prst="rect">
              <a:avLst/>
            </a:prstGeom>
            <a:noFill/>
            <a:ln>
              <a:noFill/>
            </a:ln>
          </p:spPr>
        </p:pic>
        <p:pic>
          <p:nvPicPr>
            <p:cNvPr id="320" name="Google Shape;320;p38"/>
            <p:cNvPicPr preferRelativeResize="0"/>
            <p:nvPr/>
          </p:nvPicPr>
          <p:blipFill>
            <a:blip r:embed="rId13">
              <a:alphaModFix/>
            </a:blip>
            <a:stretch>
              <a:fillRect/>
            </a:stretch>
          </p:blipFill>
          <p:spPr>
            <a:xfrm>
              <a:off x="8035615" y="4526286"/>
              <a:ext cx="130797" cy="84800"/>
            </a:xfrm>
            <a:prstGeom prst="rect">
              <a:avLst/>
            </a:prstGeom>
            <a:noFill/>
            <a:ln>
              <a:noFill/>
            </a:ln>
          </p:spPr>
        </p:pic>
        <p:pic>
          <p:nvPicPr>
            <p:cNvPr id="321" name="Google Shape;321;p38"/>
            <p:cNvPicPr preferRelativeResize="0"/>
            <p:nvPr/>
          </p:nvPicPr>
          <p:blipFill>
            <a:blip r:embed="rId14">
              <a:alphaModFix/>
            </a:blip>
            <a:stretch>
              <a:fillRect/>
            </a:stretch>
          </p:blipFill>
          <p:spPr>
            <a:xfrm>
              <a:off x="7749903" y="4588815"/>
              <a:ext cx="119239" cy="82651"/>
            </a:xfrm>
            <a:prstGeom prst="rect">
              <a:avLst/>
            </a:prstGeom>
            <a:noFill/>
            <a:ln>
              <a:noFill/>
            </a:ln>
          </p:spPr>
        </p:pic>
        <p:pic>
          <p:nvPicPr>
            <p:cNvPr id="322" name="Google Shape;322;p38"/>
            <p:cNvPicPr preferRelativeResize="0"/>
            <p:nvPr/>
          </p:nvPicPr>
          <p:blipFill>
            <a:blip r:embed="rId15">
              <a:alphaModFix/>
            </a:blip>
            <a:stretch>
              <a:fillRect/>
            </a:stretch>
          </p:blipFill>
          <p:spPr>
            <a:xfrm>
              <a:off x="6606193" y="4407492"/>
              <a:ext cx="130797" cy="90662"/>
            </a:xfrm>
            <a:prstGeom prst="rect">
              <a:avLst/>
            </a:prstGeom>
            <a:noFill/>
            <a:ln>
              <a:noFill/>
            </a:ln>
          </p:spPr>
        </p:pic>
        <p:pic>
          <p:nvPicPr>
            <p:cNvPr id="323" name="Google Shape;323;p38"/>
            <p:cNvPicPr preferRelativeResize="0"/>
            <p:nvPr/>
          </p:nvPicPr>
          <p:blipFill>
            <a:blip r:embed="rId16">
              <a:alphaModFix/>
            </a:blip>
            <a:stretch>
              <a:fillRect/>
            </a:stretch>
          </p:blipFill>
          <p:spPr>
            <a:xfrm>
              <a:off x="6896392" y="3927562"/>
              <a:ext cx="130797" cy="90662"/>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82800" y="21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KMeans Clustering - Elbow Method 2</a:t>
            </a:r>
            <a:br>
              <a:rPr b="1" lang="fr" sz="2320">
                <a:solidFill>
                  <a:srgbClr val="0A26CA"/>
                </a:solidFill>
                <a:latin typeface="Roboto"/>
                <a:ea typeface="Roboto"/>
                <a:cs typeface="Roboto"/>
                <a:sym typeface="Roboto"/>
              </a:rPr>
            </a:br>
            <a:endParaRPr sz="2320"/>
          </a:p>
        </p:txBody>
      </p:sp>
      <p:sp>
        <p:nvSpPr>
          <p:cNvPr id="329" name="Google Shape;329;p39"/>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Yellowbrick v1.3</a:t>
            </a:r>
            <a:endParaRPr sz="1100">
              <a:latin typeface="Roboto"/>
              <a:ea typeface="Roboto"/>
              <a:cs typeface="Roboto"/>
              <a:sym typeface="Roboto"/>
            </a:endParaRPr>
          </a:p>
        </p:txBody>
      </p:sp>
      <p:pic>
        <p:nvPicPr>
          <p:cNvPr id="330" name="Google Shape;330;p39"/>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331" name="Google Shape;331;p39"/>
          <p:cNvPicPr preferRelativeResize="0"/>
          <p:nvPr/>
        </p:nvPicPr>
        <p:blipFill>
          <a:blip r:embed="rId4">
            <a:alphaModFix/>
          </a:blip>
          <a:stretch>
            <a:fillRect/>
          </a:stretch>
        </p:blipFill>
        <p:spPr>
          <a:xfrm>
            <a:off x="152400" y="1093500"/>
            <a:ext cx="8839200" cy="310059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KMeans Clustering - Explications des clusters (3/3)</a:t>
            </a:r>
            <a:endParaRPr sz="2320"/>
          </a:p>
        </p:txBody>
      </p:sp>
      <p:pic>
        <p:nvPicPr>
          <p:cNvPr id="337" name="Google Shape;337;p40"/>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338" name="Google Shape;338;p40"/>
          <p:cNvSpPr txBox="1"/>
          <p:nvPr/>
        </p:nvSpPr>
        <p:spPr>
          <a:xfrm>
            <a:off x="4572000" y="2571750"/>
            <a:ext cx="4478700" cy="18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050"/>
              <a:t>Groupe 1</a:t>
            </a:r>
            <a:r>
              <a:rPr lang="fr" sz="1050"/>
              <a:t> : </a:t>
            </a:r>
            <a:endParaRPr sz="1050"/>
          </a:p>
          <a:p>
            <a:pPr indent="-295275" lvl="0" marL="457200" rtl="0" algn="l">
              <a:lnSpc>
                <a:spcPct val="115000"/>
              </a:lnSpc>
              <a:spcBef>
                <a:spcPts val="0"/>
              </a:spcBef>
              <a:spcAft>
                <a:spcPts val="0"/>
              </a:spcAft>
              <a:buSzPts val="1050"/>
              <a:buChar char="➔"/>
            </a:pPr>
            <a:r>
              <a:rPr lang="fr" sz="1050">
                <a:highlight>
                  <a:srgbClr val="FFFFFF"/>
                </a:highlight>
              </a:rPr>
              <a:t>Ce sont des clients mécontents (les avis sont mauvais)</a:t>
            </a:r>
            <a:endParaRPr sz="1050">
              <a:highlight>
                <a:srgbClr val="FFFFFF"/>
              </a:highlight>
            </a:endParaRPr>
          </a:p>
          <a:p>
            <a:pPr indent="-295275" lvl="0" marL="457200" rtl="0" algn="l">
              <a:lnSpc>
                <a:spcPct val="115000"/>
              </a:lnSpc>
              <a:spcBef>
                <a:spcPts val="0"/>
              </a:spcBef>
              <a:spcAft>
                <a:spcPts val="0"/>
              </a:spcAft>
              <a:buSzPts val="1050"/>
              <a:buChar char="➔"/>
            </a:pPr>
            <a:r>
              <a:rPr lang="fr" sz="1050">
                <a:highlight>
                  <a:srgbClr val="FFFFFF"/>
                </a:highlight>
              </a:rPr>
              <a:t>Les délais de livraison sont très importants et les frais de port élevés en raison de l'éloignement géographique</a:t>
            </a:r>
            <a:endParaRPr sz="1050">
              <a:highlight>
                <a:srgbClr val="FFFFFF"/>
              </a:highlight>
            </a:endParaRPr>
          </a:p>
          <a:p>
            <a:pPr indent="-295275" lvl="0" marL="457200" rtl="0" algn="l">
              <a:lnSpc>
                <a:spcPct val="115000"/>
              </a:lnSpc>
              <a:spcBef>
                <a:spcPts val="0"/>
              </a:spcBef>
              <a:spcAft>
                <a:spcPts val="0"/>
              </a:spcAft>
              <a:buSzPts val="1050"/>
              <a:buChar char="➔"/>
            </a:pPr>
            <a:r>
              <a:rPr lang="fr" sz="1050">
                <a:highlight>
                  <a:srgbClr val="FFFFFF"/>
                </a:highlight>
              </a:rPr>
              <a:t>Ce sont cependant les clients qui ont le plus dépensé et ont acheté un grand nombre d'articles</a:t>
            </a:r>
            <a:endParaRPr sz="1050">
              <a:highlight>
                <a:srgbClr val="FFFFFF"/>
              </a:highlight>
            </a:endParaRPr>
          </a:p>
          <a:p>
            <a:pPr indent="-295275" lvl="0" marL="457200" rtl="0" algn="l">
              <a:lnSpc>
                <a:spcPct val="115000"/>
              </a:lnSpc>
              <a:spcBef>
                <a:spcPts val="0"/>
              </a:spcBef>
              <a:spcAft>
                <a:spcPts val="0"/>
              </a:spcAft>
              <a:buSzPts val="1050"/>
              <a:buChar char="➔"/>
            </a:pPr>
            <a:r>
              <a:rPr lang="fr" sz="1050">
                <a:highlight>
                  <a:srgbClr val="FFFFFF"/>
                </a:highlight>
              </a:rPr>
              <a:t>En revanche, le nombre de commandes passées sur le site est faible</a:t>
            </a:r>
            <a:endParaRPr sz="1050">
              <a:highlight>
                <a:srgbClr val="FFFFFF"/>
              </a:highlight>
            </a:endParaRPr>
          </a:p>
          <a:p>
            <a:pPr indent="-295275" lvl="0" marL="457200" rtl="0" algn="l">
              <a:lnSpc>
                <a:spcPct val="115000"/>
              </a:lnSpc>
              <a:spcBef>
                <a:spcPts val="0"/>
              </a:spcBef>
              <a:spcAft>
                <a:spcPts val="0"/>
              </a:spcAft>
              <a:buSzPts val="1050"/>
              <a:buChar char="➔"/>
            </a:pPr>
            <a:r>
              <a:rPr lang="fr" sz="1050">
                <a:highlight>
                  <a:srgbClr val="FFFFFF"/>
                </a:highlight>
              </a:rPr>
              <a:t>Ils ne sont pas rentable</a:t>
            </a:r>
            <a:endParaRPr sz="1050">
              <a:highlight>
                <a:srgbClr val="FFFFFF"/>
              </a:highlight>
            </a:endParaRPr>
          </a:p>
        </p:txBody>
      </p:sp>
      <p:sp>
        <p:nvSpPr>
          <p:cNvPr id="339" name="Google Shape;339;p40"/>
          <p:cNvSpPr txBox="1"/>
          <p:nvPr/>
        </p:nvSpPr>
        <p:spPr>
          <a:xfrm>
            <a:off x="381900" y="4581800"/>
            <a:ext cx="4572000" cy="34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50">
                <a:latin typeface="Roboto"/>
                <a:ea typeface="Roboto"/>
                <a:cs typeface="Roboto"/>
                <a:sym typeface="Roboto"/>
              </a:rPr>
              <a:t>Ma </a:t>
            </a:r>
            <a:r>
              <a:rPr lang="fr" sz="1050">
                <a:latin typeface="Roboto"/>
                <a:ea typeface="Roboto"/>
                <a:cs typeface="Roboto"/>
                <a:sym typeface="Roboto"/>
              </a:rPr>
              <a:t>recommandation</a:t>
            </a:r>
            <a:r>
              <a:rPr lang="fr" sz="1050">
                <a:latin typeface="Roboto"/>
                <a:ea typeface="Roboto"/>
                <a:cs typeface="Roboto"/>
                <a:sym typeface="Roboto"/>
              </a:rPr>
              <a:t> : Créez une option "livraison rapide" payante ! ✨✨</a:t>
            </a:r>
            <a:endParaRPr>
              <a:latin typeface="Roboto"/>
              <a:ea typeface="Roboto"/>
              <a:cs typeface="Roboto"/>
              <a:sym typeface="Roboto"/>
            </a:endParaRPr>
          </a:p>
        </p:txBody>
      </p:sp>
      <p:pic>
        <p:nvPicPr>
          <p:cNvPr id="340" name="Google Shape;340;p40"/>
          <p:cNvPicPr preferRelativeResize="0"/>
          <p:nvPr/>
        </p:nvPicPr>
        <p:blipFill>
          <a:blip r:embed="rId4">
            <a:alphaModFix/>
          </a:blip>
          <a:stretch>
            <a:fillRect/>
          </a:stretch>
        </p:blipFill>
        <p:spPr>
          <a:xfrm>
            <a:off x="152400" y="941100"/>
            <a:ext cx="4478701" cy="3293296"/>
          </a:xfrm>
          <a:prstGeom prst="rect">
            <a:avLst/>
          </a:prstGeom>
          <a:noFill/>
          <a:ln>
            <a:noFill/>
          </a:ln>
        </p:spPr>
      </p:pic>
      <p:pic>
        <p:nvPicPr>
          <p:cNvPr id="341" name="Google Shape;341;p40"/>
          <p:cNvPicPr preferRelativeResize="0"/>
          <p:nvPr/>
        </p:nvPicPr>
        <p:blipFill>
          <a:blip r:embed="rId5">
            <a:alphaModFix/>
          </a:blip>
          <a:stretch>
            <a:fillRect/>
          </a:stretch>
        </p:blipFill>
        <p:spPr>
          <a:xfrm>
            <a:off x="5327975" y="1325950"/>
            <a:ext cx="1229675" cy="983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KMeans Clustering - Explications des clusters (3/3)</a:t>
            </a:r>
            <a:endParaRPr sz="2320"/>
          </a:p>
        </p:txBody>
      </p:sp>
      <p:pic>
        <p:nvPicPr>
          <p:cNvPr id="347" name="Google Shape;347;p41"/>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348" name="Google Shape;348;p41"/>
          <p:cNvSpPr txBox="1"/>
          <p:nvPr/>
        </p:nvSpPr>
        <p:spPr>
          <a:xfrm>
            <a:off x="381900" y="4581800"/>
            <a:ext cx="5176800" cy="34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50">
                <a:latin typeface="Roboto"/>
                <a:ea typeface="Roboto"/>
                <a:cs typeface="Roboto"/>
                <a:sym typeface="Roboto"/>
              </a:rPr>
              <a:t>Ma recommandation : Proposer des offres promotionnelles spécial weekend ! 😎😎</a:t>
            </a:r>
            <a:endParaRPr>
              <a:latin typeface="Roboto"/>
              <a:ea typeface="Roboto"/>
              <a:cs typeface="Roboto"/>
              <a:sym typeface="Roboto"/>
            </a:endParaRPr>
          </a:p>
        </p:txBody>
      </p:sp>
      <p:pic>
        <p:nvPicPr>
          <p:cNvPr id="349" name="Google Shape;349;p41"/>
          <p:cNvPicPr preferRelativeResize="0"/>
          <p:nvPr/>
        </p:nvPicPr>
        <p:blipFill>
          <a:blip r:embed="rId4">
            <a:alphaModFix/>
          </a:blip>
          <a:stretch>
            <a:fillRect/>
          </a:stretch>
        </p:blipFill>
        <p:spPr>
          <a:xfrm>
            <a:off x="152400" y="941100"/>
            <a:ext cx="4921975" cy="3290999"/>
          </a:xfrm>
          <a:prstGeom prst="rect">
            <a:avLst/>
          </a:prstGeom>
          <a:noFill/>
          <a:ln>
            <a:noFill/>
          </a:ln>
        </p:spPr>
      </p:pic>
      <p:sp>
        <p:nvSpPr>
          <p:cNvPr id="350" name="Google Shape;350;p41"/>
          <p:cNvSpPr txBox="1"/>
          <p:nvPr/>
        </p:nvSpPr>
        <p:spPr>
          <a:xfrm>
            <a:off x="4589450" y="2571750"/>
            <a:ext cx="4422600" cy="14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fr" sz="1050"/>
              <a:t>Groupe 2</a:t>
            </a:r>
            <a:r>
              <a:rPr lang="fr" sz="1050"/>
              <a:t> : </a:t>
            </a:r>
            <a:endParaRPr sz="1050"/>
          </a:p>
          <a:p>
            <a:pPr indent="-295275" lvl="0" marL="457200" rtl="0" algn="l">
              <a:lnSpc>
                <a:spcPct val="115000"/>
              </a:lnSpc>
              <a:spcBef>
                <a:spcPts val="0"/>
              </a:spcBef>
              <a:spcAft>
                <a:spcPts val="0"/>
              </a:spcAft>
              <a:buSzPts val="1050"/>
              <a:buChar char="➔"/>
            </a:pPr>
            <a:r>
              <a:rPr lang="fr" sz="1050">
                <a:highlight>
                  <a:srgbClr val="FFFFFF"/>
                </a:highlight>
              </a:rPr>
              <a:t>Ces clients préfèrent commander le weekend</a:t>
            </a:r>
            <a:endParaRPr sz="1050">
              <a:highlight>
                <a:srgbClr val="FFFFFF"/>
              </a:highlight>
            </a:endParaRPr>
          </a:p>
          <a:p>
            <a:pPr indent="-295275" lvl="0" marL="457200" rtl="0" algn="l">
              <a:lnSpc>
                <a:spcPct val="115000"/>
              </a:lnSpc>
              <a:spcBef>
                <a:spcPts val="0"/>
              </a:spcBef>
              <a:spcAft>
                <a:spcPts val="0"/>
              </a:spcAft>
              <a:buSzPts val="1050"/>
              <a:buChar char="➔"/>
            </a:pPr>
            <a:r>
              <a:rPr lang="fr" sz="1050">
                <a:highlight>
                  <a:srgbClr val="FFFFFF"/>
                </a:highlight>
              </a:rPr>
              <a:t>Ils règlent avec plusieurs moyens de paiement pour des montants faibles</a:t>
            </a:r>
            <a:endParaRPr sz="1050">
              <a:highlight>
                <a:srgbClr val="FFFFFF"/>
              </a:highlight>
            </a:endParaRPr>
          </a:p>
          <a:p>
            <a:pPr indent="-295275" lvl="0" marL="457200" rtl="0" algn="l">
              <a:lnSpc>
                <a:spcPct val="115000"/>
              </a:lnSpc>
              <a:spcBef>
                <a:spcPts val="0"/>
              </a:spcBef>
              <a:spcAft>
                <a:spcPts val="0"/>
              </a:spcAft>
              <a:buSzPts val="1050"/>
              <a:buChar char="➔"/>
            </a:pPr>
            <a:r>
              <a:rPr lang="fr" sz="1050">
                <a:highlight>
                  <a:srgbClr val="FFFFFF"/>
                </a:highlight>
              </a:rPr>
              <a:t>Ces clients sont géographiquement proches et les délais de livraison sont courts</a:t>
            </a:r>
            <a:endParaRPr sz="1050">
              <a:highlight>
                <a:srgbClr val="FFFFFF"/>
              </a:highlight>
            </a:endParaRPr>
          </a:p>
          <a:p>
            <a:pPr indent="-295275" lvl="0" marL="457200" rtl="0" algn="l">
              <a:lnSpc>
                <a:spcPct val="115000"/>
              </a:lnSpc>
              <a:spcBef>
                <a:spcPts val="0"/>
              </a:spcBef>
              <a:spcAft>
                <a:spcPts val="0"/>
              </a:spcAft>
              <a:buSzPts val="1050"/>
              <a:buChar char="➔"/>
            </a:pPr>
            <a:r>
              <a:rPr lang="fr" sz="1050">
                <a:highlight>
                  <a:srgbClr val="FFFFFF"/>
                </a:highlight>
              </a:rPr>
              <a:t>Les avis de ces clients sont globalement bons</a:t>
            </a:r>
            <a:endParaRPr sz="1050"/>
          </a:p>
        </p:txBody>
      </p:sp>
      <p:pic>
        <p:nvPicPr>
          <p:cNvPr id="351" name="Google Shape;351;p41"/>
          <p:cNvPicPr preferRelativeResize="0"/>
          <p:nvPr/>
        </p:nvPicPr>
        <p:blipFill>
          <a:blip r:embed="rId5">
            <a:alphaModFix/>
          </a:blip>
          <a:stretch>
            <a:fillRect/>
          </a:stretch>
        </p:blipFill>
        <p:spPr>
          <a:xfrm>
            <a:off x="5165675" y="1295050"/>
            <a:ext cx="1439725" cy="1042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767556" y="712925"/>
            <a:ext cx="7608888" cy="4201976"/>
          </a:xfrm>
          <a:prstGeom prst="rect">
            <a:avLst/>
          </a:prstGeom>
          <a:noFill/>
          <a:ln>
            <a:noFill/>
          </a:ln>
        </p:spPr>
      </p:pic>
      <p:sp>
        <p:nvSpPr>
          <p:cNvPr id="75" name="Google Shape;75;p15"/>
          <p:cNvSpPr txBox="1"/>
          <p:nvPr>
            <p:ph type="title"/>
          </p:nvPr>
        </p:nvSpPr>
        <p:spPr>
          <a:xfrm>
            <a:off x="83100" y="216425"/>
            <a:ext cx="84534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Structure de la base Base de Donnée</a:t>
            </a:r>
            <a:endParaRPr b="1" sz="2320">
              <a:solidFill>
                <a:srgbClr val="0A26CA"/>
              </a:solidFill>
              <a:latin typeface="Roboto"/>
              <a:ea typeface="Roboto"/>
              <a:cs typeface="Roboto"/>
              <a:sym typeface="Roboto"/>
            </a:endParaRPr>
          </a:p>
          <a:p>
            <a:pPr indent="0" lvl="0" marL="0" marR="0" rtl="0" algn="l">
              <a:lnSpc>
                <a:spcPct val="100000"/>
              </a:lnSpc>
              <a:spcBef>
                <a:spcPts val="0"/>
              </a:spcBef>
              <a:spcAft>
                <a:spcPts val="0"/>
              </a:spcAft>
              <a:buSzPts val="990"/>
              <a:buNone/>
            </a:pPr>
            <a:r>
              <a:t/>
            </a:r>
            <a:endParaRPr b="1" sz="2320">
              <a:solidFill>
                <a:srgbClr val="0A26CA"/>
              </a:solidFill>
              <a:latin typeface="Roboto"/>
              <a:ea typeface="Roboto"/>
              <a:cs typeface="Roboto"/>
              <a:sym typeface="Roboto"/>
            </a:endParaRPr>
          </a:p>
        </p:txBody>
      </p:sp>
      <p:pic>
        <p:nvPicPr>
          <p:cNvPr id="76" name="Google Shape;76;p15"/>
          <p:cNvPicPr preferRelativeResize="0"/>
          <p:nvPr/>
        </p:nvPicPr>
        <p:blipFill rotWithShape="1">
          <a:blip r:embed="rId4">
            <a:alphaModFix/>
          </a:blip>
          <a:srcRect b="24058" l="0" r="0" t="23401"/>
          <a:stretch/>
        </p:blipFill>
        <p:spPr>
          <a:xfrm>
            <a:off x="8018674" y="21900"/>
            <a:ext cx="1089976" cy="57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KMeans Clustering - Explications des clusters (3/3)</a:t>
            </a:r>
            <a:endParaRPr sz="2320"/>
          </a:p>
        </p:txBody>
      </p:sp>
      <p:pic>
        <p:nvPicPr>
          <p:cNvPr id="357" name="Google Shape;357;p42"/>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358" name="Google Shape;358;p42"/>
          <p:cNvSpPr txBox="1"/>
          <p:nvPr/>
        </p:nvSpPr>
        <p:spPr>
          <a:xfrm>
            <a:off x="4589450" y="2571750"/>
            <a:ext cx="4422600" cy="108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fr" sz="1050"/>
              <a:t>Groupe 3</a:t>
            </a:r>
            <a:r>
              <a:rPr lang="fr" sz="1050"/>
              <a:t> : </a:t>
            </a:r>
            <a:endParaRPr sz="1050"/>
          </a:p>
          <a:p>
            <a:pPr indent="-295275" lvl="0" marL="457200" rtl="0" algn="l">
              <a:lnSpc>
                <a:spcPct val="115000"/>
              </a:lnSpc>
              <a:spcBef>
                <a:spcPts val="0"/>
              </a:spcBef>
              <a:spcAft>
                <a:spcPts val="0"/>
              </a:spcAft>
              <a:buSzPts val="1050"/>
              <a:buChar char="➔"/>
            </a:pPr>
            <a:r>
              <a:rPr lang="fr" sz="1050"/>
              <a:t>Regroupe les clients qui utilisent plusieurs moyens de paiement et un nombre important d'échéances</a:t>
            </a:r>
            <a:endParaRPr sz="1050"/>
          </a:p>
          <a:p>
            <a:pPr indent="-295275" lvl="0" marL="457200" rtl="0" algn="l">
              <a:lnSpc>
                <a:spcPct val="115000"/>
              </a:lnSpc>
              <a:spcBef>
                <a:spcPts val="0"/>
              </a:spcBef>
              <a:spcAft>
                <a:spcPts val="0"/>
              </a:spcAft>
              <a:buSzPts val="1050"/>
              <a:buChar char="➔"/>
            </a:pPr>
            <a:r>
              <a:rPr lang="fr" sz="1050"/>
              <a:t>Ils ont tendance à espacer les délais entre deux commandes</a:t>
            </a:r>
            <a:endParaRPr sz="1050"/>
          </a:p>
          <a:p>
            <a:pPr indent="-295275" lvl="0" marL="457200" rtl="0" algn="l">
              <a:lnSpc>
                <a:spcPct val="100000"/>
              </a:lnSpc>
              <a:spcBef>
                <a:spcPts val="0"/>
              </a:spcBef>
              <a:spcAft>
                <a:spcPts val="0"/>
              </a:spcAft>
              <a:buSzPts val="1050"/>
              <a:buChar char="➔"/>
            </a:pPr>
            <a:r>
              <a:rPr lang="fr" sz="1050"/>
              <a:t>Les avis de ces clients sont également très bons</a:t>
            </a:r>
            <a:endParaRPr sz="1050"/>
          </a:p>
        </p:txBody>
      </p:sp>
      <p:sp>
        <p:nvSpPr>
          <p:cNvPr id="359" name="Google Shape;359;p42"/>
          <p:cNvSpPr txBox="1"/>
          <p:nvPr/>
        </p:nvSpPr>
        <p:spPr>
          <a:xfrm>
            <a:off x="381900" y="4581800"/>
            <a:ext cx="6349800" cy="34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50">
                <a:latin typeface="Roboto"/>
                <a:ea typeface="Roboto"/>
                <a:cs typeface="Roboto"/>
                <a:sym typeface="Roboto"/>
              </a:rPr>
              <a:t>Ma recommandation : </a:t>
            </a:r>
            <a:r>
              <a:rPr lang="fr" sz="1050">
                <a:latin typeface="Roboto"/>
                <a:ea typeface="Roboto"/>
                <a:cs typeface="Roboto"/>
                <a:sym typeface="Roboto"/>
              </a:rPr>
              <a:t>Envoyer</a:t>
            </a:r>
            <a:r>
              <a:rPr lang="fr" sz="1050">
                <a:latin typeface="Roboto"/>
                <a:ea typeface="Roboto"/>
                <a:cs typeface="Roboto"/>
                <a:sym typeface="Roboto"/>
              </a:rPr>
              <a:t> des newsletters fréquemment afin de mieux engager ces clients ! 🗞️🗞️</a:t>
            </a:r>
            <a:endParaRPr>
              <a:latin typeface="Roboto"/>
              <a:ea typeface="Roboto"/>
              <a:cs typeface="Roboto"/>
              <a:sym typeface="Roboto"/>
            </a:endParaRPr>
          </a:p>
        </p:txBody>
      </p:sp>
      <p:pic>
        <p:nvPicPr>
          <p:cNvPr id="360" name="Google Shape;360;p42"/>
          <p:cNvPicPr preferRelativeResize="0"/>
          <p:nvPr/>
        </p:nvPicPr>
        <p:blipFill>
          <a:blip r:embed="rId4">
            <a:alphaModFix/>
          </a:blip>
          <a:stretch>
            <a:fillRect/>
          </a:stretch>
        </p:blipFill>
        <p:spPr>
          <a:xfrm>
            <a:off x="381900" y="942250"/>
            <a:ext cx="4284650" cy="3333606"/>
          </a:xfrm>
          <a:prstGeom prst="rect">
            <a:avLst/>
          </a:prstGeom>
          <a:noFill/>
          <a:ln>
            <a:noFill/>
          </a:ln>
        </p:spPr>
      </p:pic>
      <p:pic>
        <p:nvPicPr>
          <p:cNvPr id="361" name="Google Shape;361;p42"/>
          <p:cNvPicPr preferRelativeResize="0"/>
          <p:nvPr/>
        </p:nvPicPr>
        <p:blipFill>
          <a:blip r:embed="rId5">
            <a:alphaModFix/>
          </a:blip>
          <a:stretch>
            <a:fillRect/>
          </a:stretch>
        </p:blipFill>
        <p:spPr>
          <a:xfrm>
            <a:off x="5094546" y="1287675"/>
            <a:ext cx="1448776" cy="108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KMeans Clustering - Explications des clusters (3/3)</a:t>
            </a:r>
            <a:endParaRPr sz="2320"/>
          </a:p>
        </p:txBody>
      </p:sp>
      <p:pic>
        <p:nvPicPr>
          <p:cNvPr id="367" name="Google Shape;367;p43"/>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368" name="Google Shape;368;p43"/>
          <p:cNvSpPr txBox="1"/>
          <p:nvPr/>
        </p:nvSpPr>
        <p:spPr>
          <a:xfrm>
            <a:off x="381900" y="4581800"/>
            <a:ext cx="6094200" cy="34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50">
                <a:latin typeface="Roboto"/>
                <a:ea typeface="Roboto"/>
                <a:cs typeface="Roboto"/>
                <a:sym typeface="Roboto"/>
              </a:rPr>
              <a:t>Ma recommandation : </a:t>
            </a:r>
            <a:r>
              <a:rPr lang="fr" sz="1050">
                <a:latin typeface="Roboto"/>
                <a:ea typeface="Roboto"/>
                <a:cs typeface="Roboto"/>
                <a:sym typeface="Roboto"/>
              </a:rPr>
              <a:t>Créer</a:t>
            </a:r>
            <a:r>
              <a:rPr lang="fr" sz="1050">
                <a:latin typeface="Roboto"/>
                <a:ea typeface="Roboto"/>
                <a:cs typeface="Roboto"/>
                <a:sym typeface="Roboto"/>
              </a:rPr>
              <a:t> une offre “Premium” afin d’avoir des prix tout au long de l’année ! 💳💳</a:t>
            </a:r>
            <a:endParaRPr>
              <a:latin typeface="Roboto"/>
              <a:ea typeface="Roboto"/>
              <a:cs typeface="Roboto"/>
              <a:sym typeface="Roboto"/>
            </a:endParaRPr>
          </a:p>
        </p:txBody>
      </p:sp>
      <p:pic>
        <p:nvPicPr>
          <p:cNvPr id="369" name="Google Shape;369;p43"/>
          <p:cNvPicPr preferRelativeResize="0"/>
          <p:nvPr/>
        </p:nvPicPr>
        <p:blipFill>
          <a:blip r:embed="rId4">
            <a:alphaModFix/>
          </a:blip>
          <a:stretch>
            <a:fillRect/>
          </a:stretch>
        </p:blipFill>
        <p:spPr>
          <a:xfrm>
            <a:off x="152400" y="941100"/>
            <a:ext cx="4690176" cy="3327100"/>
          </a:xfrm>
          <a:prstGeom prst="rect">
            <a:avLst/>
          </a:prstGeom>
          <a:noFill/>
          <a:ln>
            <a:noFill/>
          </a:ln>
        </p:spPr>
      </p:pic>
      <p:pic>
        <p:nvPicPr>
          <p:cNvPr id="370" name="Google Shape;370;p43"/>
          <p:cNvPicPr preferRelativeResize="0"/>
          <p:nvPr/>
        </p:nvPicPr>
        <p:blipFill>
          <a:blip r:embed="rId5">
            <a:alphaModFix/>
          </a:blip>
          <a:stretch>
            <a:fillRect/>
          </a:stretch>
        </p:blipFill>
        <p:spPr>
          <a:xfrm>
            <a:off x="5396175" y="1397375"/>
            <a:ext cx="1179950" cy="972475"/>
          </a:xfrm>
          <a:prstGeom prst="rect">
            <a:avLst/>
          </a:prstGeom>
          <a:noFill/>
          <a:ln>
            <a:noFill/>
          </a:ln>
        </p:spPr>
      </p:pic>
      <p:sp>
        <p:nvSpPr>
          <p:cNvPr id="371" name="Google Shape;371;p43"/>
          <p:cNvSpPr txBox="1"/>
          <p:nvPr/>
        </p:nvSpPr>
        <p:spPr>
          <a:xfrm>
            <a:off x="4589450" y="2571750"/>
            <a:ext cx="4422600" cy="134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fr" sz="1050"/>
              <a:t>Groupe 4</a:t>
            </a:r>
            <a:r>
              <a:rPr lang="fr" sz="1050"/>
              <a:t> : </a:t>
            </a:r>
            <a:endParaRPr sz="1050"/>
          </a:p>
          <a:p>
            <a:pPr indent="-295275" lvl="0" marL="457200" rtl="0" algn="l">
              <a:lnSpc>
                <a:spcPct val="100000"/>
              </a:lnSpc>
              <a:spcBef>
                <a:spcPts val="0"/>
              </a:spcBef>
              <a:spcAft>
                <a:spcPts val="0"/>
              </a:spcAft>
              <a:buSzPts val="1050"/>
              <a:buChar char="➔"/>
            </a:pPr>
            <a:r>
              <a:rPr lang="fr" sz="1050">
                <a:highlight>
                  <a:srgbClr val="FFFFFF"/>
                </a:highlight>
              </a:rPr>
              <a:t>Clients de fin d'année</a:t>
            </a:r>
            <a:endParaRPr sz="1050">
              <a:highlight>
                <a:srgbClr val="FFFFFF"/>
              </a:highlight>
            </a:endParaRPr>
          </a:p>
          <a:p>
            <a:pPr indent="-295275" lvl="0" marL="457200" rtl="0" algn="l">
              <a:spcBef>
                <a:spcPts val="0"/>
              </a:spcBef>
              <a:spcAft>
                <a:spcPts val="0"/>
              </a:spcAft>
              <a:buSzPts val="1050"/>
              <a:buChar char="➔"/>
            </a:pPr>
            <a:r>
              <a:rPr lang="fr" sz="1050">
                <a:highlight>
                  <a:srgbClr val="FFFFFF"/>
                </a:highlight>
              </a:rPr>
              <a:t>Ils ont passé un nombre important de commandes et sont satisfaits</a:t>
            </a:r>
            <a:endParaRPr sz="1050">
              <a:highlight>
                <a:srgbClr val="FFFFFF"/>
              </a:highlight>
            </a:endParaRPr>
          </a:p>
          <a:p>
            <a:pPr indent="-295275" lvl="0" marL="457200" rtl="0" algn="l">
              <a:lnSpc>
                <a:spcPct val="100000"/>
              </a:lnSpc>
              <a:spcBef>
                <a:spcPts val="0"/>
              </a:spcBef>
              <a:spcAft>
                <a:spcPts val="0"/>
              </a:spcAft>
              <a:buSzPts val="1050"/>
              <a:buChar char="➔"/>
            </a:pPr>
            <a:r>
              <a:rPr lang="fr" sz="1050">
                <a:highlight>
                  <a:srgbClr val="FFFFFF"/>
                </a:highlight>
              </a:rPr>
              <a:t>Ces clients sont géographiquement peu éloignés et les délais de livraison sont courts</a:t>
            </a:r>
            <a:endParaRPr sz="1050">
              <a:highlight>
                <a:srgbClr val="FFFFFF"/>
              </a:highlight>
            </a:endParaRPr>
          </a:p>
          <a:p>
            <a:pPr indent="-295275" lvl="0" marL="457200" rtl="0" algn="l">
              <a:spcBef>
                <a:spcPts val="0"/>
              </a:spcBef>
              <a:spcAft>
                <a:spcPts val="0"/>
              </a:spcAft>
              <a:buSzPts val="1050"/>
              <a:buChar char="➔"/>
            </a:pPr>
            <a:r>
              <a:rPr lang="fr" sz="1050">
                <a:highlight>
                  <a:srgbClr val="FFFFFF"/>
                </a:highlight>
              </a:rPr>
              <a:t>Ces clients sont les plus rentable</a:t>
            </a:r>
            <a:endParaRPr sz="1050">
              <a:highlight>
                <a:srgbClr val="FFFFFF"/>
              </a:highlight>
            </a:endParaRPr>
          </a:p>
        </p:txBody>
      </p:sp>
      <p:sp>
        <p:nvSpPr>
          <p:cNvPr id="372" name="Google Shape;372;p43"/>
          <p:cNvSpPr txBox="1"/>
          <p:nvPr/>
        </p:nvSpPr>
        <p:spPr>
          <a:xfrm>
            <a:off x="6868550" y="4404800"/>
            <a:ext cx="2240100" cy="5232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Roboto"/>
                <a:ea typeface="Roboto"/>
                <a:cs typeface="Roboto"/>
                <a:sym typeface="Roboto"/>
              </a:rPr>
              <a:t>Et maintenant ?</a:t>
            </a:r>
            <a:endParaRPr sz="1100">
              <a:latin typeface="Roboto"/>
              <a:ea typeface="Roboto"/>
              <a:cs typeface="Roboto"/>
              <a:sym typeface="Roboto"/>
            </a:endParaRPr>
          </a:p>
          <a:p>
            <a:pPr indent="0" lvl="0" marL="0" rtl="0" algn="l">
              <a:spcBef>
                <a:spcPts val="0"/>
              </a:spcBef>
              <a:spcAft>
                <a:spcPts val="0"/>
              </a:spcAft>
              <a:buNone/>
            </a:pPr>
            <a:r>
              <a:rPr lang="fr" sz="1100">
                <a:latin typeface="Roboto"/>
                <a:ea typeface="Roboto"/>
                <a:cs typeface="Roboto"/>
                <a:sym typeface="Roboto"/>
              </a:rPr>
              <a:t>- Etude de stabilité du clustering</a:t>
            </a:r>
            <a:endParaRPr sz="11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10985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Stabilité temporelle de la segmentation</a:t>
            </a:r>
            <a:endParaRPr sz="2320"/>
          </a:p>
        </p:txBody>
      </p:sp>
      <p:pic>
        <p:nvPicPr>
          <p:cNvPr id="378" name="Google Shape;378;p44"/>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grpSp>
        <p:nvGrpSpPr>
          <p:cNvPr id="379" name="Google Shape;379;p44"/>
          <p:cNvGrpSpPr/>
          <p:nvPr/>
        </p:nvGrpSpPr>
        <p:grpSpPr>
          <a:xfrm>
            <a:off x="152400" y="712500"/>
            <a:ext cx="8839202" cy="3518149"/>
            <a:chOff x="152400" y="788700"/>
            <a:chExt cx="8839202" cy="3518149"/>
          </a:xfrm>
        </p:grpSpPr>
        <p:pic>
          <p:nvPicPr>
            <p:cNvPr id="380" name="Google Shape;380;p44"/>
            <p:cNvPicPr preferRelativeResize="0"/>
            <p:nvPr/>
          </p:nvPicPr>
          <p:blipFill>
            <a:blip r:embed="rId4">
              <a:alphaModFix/>
            </a:blip>
            <a:stretch>
              <a:fillRect/>
            </a:stretch>
          </p:blipFill>
          <p:spPr>
            <a:xfrm>
              <a:off x="152400" y="1169700"/>
              <a:ext cx="4651200" cy="3137149"/>
            </a:xfrm>
            <a:prstGeom prst="rect">
              <a:avLst/>
            </a:prstGeom>
            <a:noFill/>
            <a:ln>
              <a:noFill/>
            </a:ln>
          </p:spPr>
        </p:pic>
        <p:pic>
          <p:nvPicPr>
            <p:cNvPr id="381" name="Google Shape;381;p44"/>
            <p:cNvPicPr preferRelativeResize="0"/>
            <p:nvPr/>
          </p:nvPicPr>
          <p:blipFill>
            <a:blip r:embed="rId5">
              <a:alphaModFix/>
            </a:blip>
            <a:stretch>
              <a:fillRect/>
            </a:stretch>
          </p:blipFill>
          <p:spPr>
            <a:xfrm>
              <a:off x="4803601" y="1169700"/>
              <a:ext cx="4188001" cy="3045821"/>
            </a:xfrm>
            <a:prstGeom prst="rect">
              <a:avLst/>
            </a:prstGeom>
            <a:noFill/>
            <a:ln>
              <a:noFill/>
            </a:ln>
          </p:spPr>
        </p:pic>
        <p:sp>
          <p:nvSpPr>
            <p:cNvPr id="382" name="Google Shape;382;p44"/>
            <p:cNvSpPr txBox="1"/>
            <p:nvPr/>
          </p:nvSpPr>
          <p:spPr>
            <a:xfrm>
              <a:off x="1400400" y="788700"/>
              <a:ext cx="2155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fr" sz="1600">
                  <a:latin typeface="Roboto"/>
                  <a:ea typeface="Roboto"/>
                  <a:cs typeface="Roboto"/>
                  <a:sym typeface="Roboto"/>
                </a:rPr>
                <a:t>1er </a:t>
              </a:r>
              <a:r>
                <a:rPr lang="fr" sz="1600">
                  <a:latin typeface="Roboto"/>
                  <a:ea typeface="Roboto"/>
                  <a:cs typeface="Roboto"/>
                  <a:sym typeface="Roboto"/>
                </a:rPr>
                <a:t>période</a:t>
              </a:r>
              <a:endParaRPr sz="1600">
                <a:latin typeface="Roboto"/>
                <a:ea typeface="Roboto"/>
                <a:cs typeface="Roboto"/>
                <a:sym typeface="Roboto"/>
              </a:endParaRPr>
            </a:p>
          </p:txBody>
        </p:sp>
        <p:sp>
          <p:nvSpPr>
            <p:cNvPr id="383" name="Google Shape;383;p44"/>
            <p:cNvSpPr txBox="1"/>
            <p:nvPr/>
          </p:nvSpPr>
          <p:spPr>
            <a:xfrm>
              <a:off x="5820001" y="788700"/>
              <a:ext cx="2155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fr" sz="1600">
                  <a:latin typeface="Roboto"/>
                  <a:ea typeface="Roboto"/>
                  <a:cs typeface="Roboto"/>
                  <a:sym typeface="Roboto"/>
                </a:rPr>
                <a:t>2nd</a:t>
              </a:r>
              <a:r>
                <a:rPr lang="fr" sz="1600">
                  <a:latin typeface="Roboto"/>
                  <a:ea typeface="Roboto"/>
                  <a:cs typeface="Roboto"/>
                  <a:sym typeface="Roboto"/>
                </a:rPr>
                <a:t> période</a:t>
              </a:r>
              <a:endParaRPr sz="1600">
                <a:latin typeface="Roboto"/>
                <a:ea typeface="Roboto"/>
                <a:cs typeface="Roboto"/>
                <a:sym typeface="Roboto"/>
              </a:endParaRPr>
            </a:p>
          </p:txBody>
        </p:sp>
      </p:grpSp>
      <p:sp>
        <p:nvSpPr>
          <p:cNvPr id="384" name="Google Shape;384;p44"/>
          <p:cNvSpPr txBox="1"/>
          <p:nvPr/>
        </p:nvSpPr>
        <p:spPr>
          <a:xfrm>
            <a:off x="1245275" y="4142450"/>
            <a:ext cx="2598900" cy="7653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None/>
            </a:pPr>
            <a:r>
              <a:rPr lang="fr" sz="1600">
                <a:latin typeface="Roboto"/>
                <a:ea typeface="Roboto"/>
                <a:cs typeface="Roboto"/>
                <a:sym typeface="Roboto"/>
              </a:rPr>
              <a:t>adjusted_rand_score </a:t>
            </a:r>
            <a:endParaRPr sz="1600">
              <a:latin typeface="Roboto"/>
              <a:ea typeface="Roboto"/>
              <a:cs typeface="Roboto"/>
              <a:sym typeface="Roboto"/>
            </a:endParaRPr>
          </a:p>
          <a:p>
            <a:pPr indent="0" lvl="0" marL="0" marR="0" rtl="0" algn="ctr">
              <a:lnSpc>
                <a:spcPct val="135714"/>
              </a:lnSpc>
              <a:spcBef>
                <a:spcPts val="0"/>
              </a:spcBef>
              <a:spcAft>
                <a:spcPts val="0"/>
              </a:spcAft>
              <a:buNone/>
            </a:pPr>
            <a:r>
              <a:rPr lang="fr" sz="1600">
                <a:latin typeface="Roboto"/>
                <a:ea typeface="Roboto"/>
                <a:cs typeface="Roboto"/>
                <a:sym typeface="Roboto"/>
              </a:rPr>
              <a:t>= </a:t>
            </a:r>
            <a:r>
              <a:rPr lang="fr" sz="1600">
                <a:latin typeface="Roboto"/>
                <a:ea typeface="Roboto"/>
                <a:cs typeface="Roboto"/>
                <a:sym typeface="Roboto"/>
              </a:rPr>
              <a:t>0.915</a:t>
            </a:r>
            <a:endParaRPr sz="1600">
              <a:latin typeface="Roboto"/>
              <a:ea typeface="Roboto"/>
              <a:cs typeface="Roboto"/>
              <a:sym typeface="Roboto"/>
            </a:endParaRPr>
          </a:p>
        </p:txBody>
      </p:sp>
      <p:sp>
        <p:nvSpPr>
          <p:cNvPr id="385" name="Google Shape;385;p44"/>
          <p:cNvSpPr txBox="1"/>
          <p:nvPr/>
        </p:nvSpPr>
        <p:spPr>
          <a:xfrm>
            <a:off x="5835200" y="4142450"/>
            <a:ext cx="2145600" cy="7653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None/>
            </a:pPr>
            <a:r>
              <a:rPr lang="fr" sz="1600">
                <a:latin typeface="Roboto"/>
                <a:ea typeface="Roboto"/>
                <a:cs typeface="Roboto"/>
                <a:sym typeface="Roboto"/>
              </a:rPr>
              <a:t>adjusted_rand_score</a:t>
            </a:r>
            <a:endParaRPr sz="1600">
              <a:latin typeface="Roboto"/>
              <a:ea typeface="Roboto"/>
              <a:cs typeface="Roboto"/>
              <a:sym typeface="Roboto"/>
            </a:endParaRPr>
          </a:p>
          <a:p>
            <a:pPr indent="0" lvl="0" marL="0" marR="0" rtl="0" algn="ctr">
              <a:lnSpc>
                <a:spcPct val="135714"/>
              </a:lnSpc>
              <a:spcBef>
                <a:spcPts val="0"/>
              </a:spcBef>
              <a:spcAft>
                <a:spcPts val="0"/>
              </a:spcAft>
              <a:buNone/>
            </a:pPr>
            <a:r>
              <a:rPr lang="fr" sz="1600">
                <a:latin typeface="Roboto"/>
                <a:ea typeface="Roboto"/>
                <a:cs typeface="Roboto"/>
                <a:sym typeface="Roboto"/>
              </a:rPr>
              <a:t>= 0.892</a:t>
            </a:r>
            <a:endParaRPr sz="16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Stabilité temporelle de la segmentation (ARI)</a:t>
            </a:r>
            <a:endParaRPr sz="2320"/>
          </a:p>
        </p:txBody>
      </p:sp>
      <p:pic>
        <p:nvPicPr>
          <p:cNvPr id="391" name="Google Shape;391;p45"/>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392" name="Google Shape;392;p45"/>
          <p:cNvSpPr txBox="1"/>
          <p:nvPr/>
        </p:nvSpPr>
        <p:spPr>
          <a:xfrm>
            <a:off x="965025" y="4613375"/>
            <a:ext cx="238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highlight>
                  <a:srgbClr val="FFFFFF"/>
                </a:highlight>
                <a:latin typeface="Roboto"/>
                <a:ea typeface="Roboto"/>
                <a:cs typeface="Roboto"/>
                <a:sym typeface="Roboto"/>
              </a:rPr>
              <a:t>I</a:t>
            </a:r>
            <a:r>
              <a:rPr lang="fr" sz="1200">
                <a:highlight>
                  <a:srgbClr val="FFFFFF"/>
                </a:highlight>
                <a:latin typeface="Roboto"/>
                <a:ea typeface="Roboto"/>
                <a:cs typeface="Roboto"/>
                <a:sym typeface="Roboto"/>
              </a:rPr>
              <a:t>térations par période de 2 mois</a:t>
            </a:r>
            <a:endParaRPr sz="1200">
              <a:highlight>
                <a:srgbClr val="FFFFFF"/>
              </a:highlight>
              <a:latin typeface="Roboto"/>
              <a:ea typeface="Roboto"/>
              <a:cs typeface="Roboto"/>
              <a:sym typeface="Roboto"/>
            </a:endParaRPr>
          </a:p>
        </p:txBody>
      </p:sp>
      <p:cxnSp>
        <p:nvCxnSpPr>
          <p:cNvPr id="393" name="Google Shape;393;p45"/>
          <p:cNvCxnSpPr/>
          <p:nvPr/>
        </p:nvCxnSpPr>
        <p:spPr>
          <a:xfrm flipH="1" rot="10800000">
            <a:off x="375575" y="4793825"/>
            <a:ext cx="442800" cy="8400"/>
          </a:xfrm>
          <a:prstGeom prst="straightConnector1">
            <a:avLst/>
          </a:prstGeom>
          <a:noFill/>
          <a:ln cap="flat" cmpd="sng" w="19050">
            <a:solidFill>
              <a:srgbClr val="BA0000"/>
            </a:solidFill>
            <a:prstDash val="solid"/>
            <a:round/>
            <a:headEnd len="med" w="med" type="none"/>
            <a:tailEnd len="med" w="med" type="triangle"/>
          </a:ln>
        </p:spPr>
      </p:cxnSp>
      <p:pic>
        <p:nvPicPr>
          <p:cNvPr id="394" name="Google Shape;394;p45"/>
          <p:cNvPicPr preferRelativeResize="0"/>
          <p:nvPr/>
        </p:nvPicPr>
        <p:blipFill>
          <a:blip r:embed="rId4">
            <a:alphaModFix/>
          </a:blip>
          <a:stretch>
            <a:fillRect/>
          </a:stretch>
        </p:blipFill>
        <p:spPr>
          <a:xfrm>
            <a:off x="1766195" y="864900"/>
            <a:ext cx="5306809" cy="3649800"/>
          </a:xfrm>
          <a:prstGeom prst="rect">
            <a:avLst/>
          </a:prstGeom>
          <a:noFill/>
          <a:ln>
            <a:noFill/>
          </a:ln>
        </p:spPr>
      </p:pic>
      <p:sp>
        <p:nvSpPr>
          <p:cNvPr id="395" name="Google Shape;395;p45"/>
          <p:cNvSpPr txBox="1"/>
          <p:nvPr/>
        </p:nvSpPr>
        <p:spPr>
          <a:xfrm>
            <a:off x="7097150" y="4459475"/>
            <a:ext cx="1839300" cy="5232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Roboto"/>
                <a:ea typeface="Roboto"/>
                <a:cs typeface="Roboto"/>
                <a:sym typeface="Roboto"/>
              </a:rPr>
              <a:t>Et maintenant ?</a:t>
            </a:r>
            <a:endParaRPr sz="1100">
              <a:latin typeface="Roboto"/>
              <a:ea typeface="Roboto"/>
              <a:cs typeface="Roboto"/>
              <a:sym typeface="Roboto"/>
            </a:endParaRPr>
          </a:p>
          <a:p>
            <a:pPr indent="0" lvl="0" marL="0" rtl="0" algn="l">
              <a:spcBef>
                <a:spcPts val="0"/>
              </a:spcBef>
              <a:spcAft>
                <a:spcPts val="0"/>
              </a:spcAft>
              <a:buNone/>
            </a:pPr>
            <a:r>
              <a:rPr lang="fr" sz="1100">
                <a:latin typeface="Roboto"/>
                <a:ea typeface="Roboto"/>
                <a:cs typeface="Roboto"/>
                <a:sym typeface="Roboto"/>
              </a:rPr>
              <a:t>- Conclusions</a:t>
            </a:r>
            <a:endParaRPr sz="11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Conclusions</a:t>
            </a:r>
            <a:endParaRPr sz="2320"/>
          </a:p>
        </p:txBody>
      </p:sp>
      <p:pic>
        <p:nvPicPr>
          <p:cNvPr id="401" name="Google Shape;401;p46"/>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402" name="Google Shape;402;p46"/>
          <p:cNvSpPr txBox="1"/>
          <p:nvPr/>
        </p:nvSpPr>
        <p:spPr>
          <a:xfrm>
            <a:off x="311700" y="936050"/>
            <a:ext cx="8520600" cy="3937200"/>
          </a:xfrm>
          <a:prstGeom prst="rect">
            <a:avLst/>
          </a:prstGeom>
          <a:solidFill>
            <a:srgbClr val="EFEFEF"/>
          </a:solidFill>
          <a:ln cap="flat" cmpd="sng" w="9525">
            <a:solidFill>
              <a:srgbClr val="20272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fr" sz="1700" u="sng">
                <a:solidFill>
                  <a:srgbClr val="284598"/>
                </a:solidFill>
                <a:latin typeface="Roboto"/>
                <a:ea typeface="Roboto"/>
                <a:cs typeface="Roboto"/>
                <a:sym typeface="Roboto"/>
              </a:rPr>
              <a:t>1 - Quels sont les </a:t>
            </a:r>
            <a:r>
              <a:rPr lang="fr" sz="1700" u="sng">
                <a:solidFill>
                  <a:srgbClr val="284598"/>
                </a:solidFill>
                <a:latin typeface="Roboto"/>
                <a:ea typeface="Roboto"/>
                <a:cs typeface="Roboto"/>
                <a:sym typeface="Roboto"/>
              </a:rPr>
              <a:t>différents</a:t>
            </a:r>
            <a:r>
              <a:rPr lang="fr" sz="1700" u="sng">
                <a:solidFill>
                  <a:srgbClr val="284598"/>
                </a:solidFill>
                <a:latin typeface="Roboto"/>
                <a:ea typeface="Roboto"/>
                <a:cs typeface="Roboto"/>
                <a:sym typeface="Roboto"/>
              </a:rPr>
              <a:t> type d’utilisateurs du site Olist :</a:t>
            </a:r>
            <a:endParaRPr sz="1700" u="sng">
              <a:solidFill>
                <a:srgbClr val="284598"/>
              </a:solidFill>
              <a:latin typeface="Roboto"/>
              <a:ea typeface="Roboto"/>
              <a:cs typeface="Roboto"/>
              <a:sym typeface="Roboto"/>
            </a:endParaRPr>
          </a:p>
          <a:p>
            <a:pPr indent="0" lvl="0" marL="0" rtl="0" algn="l">
              <a:spcBef>
                <a:spcPts val="0"/>
              </a:spcBef>
              <a:spcAft>
                <a:spcPts val="0"/>
              </a:spcAft>
              <a:buNone/>
            </a:pPr>
            <a:r>
              <a:t/>
            </a:r>
            <a:endParaRPr sz="1700" u="sng">
              <a:solidFill>
                <a:srgbClr val="284598"/>
              </a:solidFill>
              <a:latin typeface="Roboto"/>
              <a:ea typeface="Roboto"/>
              <a:cs typeface="Roboto"/>
              <a:sym typeface="Roboto"/>
            </a:endParaRPr>
          </a:p>
          <a:p>
            <a:pPr indent="0" lvl="0" marL="0" rtl="0" algn="l">
              <a:spcBef>
                <a:spcPts val="0"/>
              </a:spcBef>
              <a:spcAft>
                <a:spcPts val="0"/>
              </a:spcAft>
              <a:buNone/>
            </a:pPr>
            <a:r>
              <a:rPr lang="fr" sz="1700">
                <a:solidFill>
                  <a:srgbClr val="284598"/>
                </a:solidFill>
                <a:latin typeface="Roboto"/>
                <a:ea typeface="Roboto"/>
                <a:cs typeface="Roboto"/>
                <a:sym typeface="Roboto"/>
              </a:rPr>
              <a:t>-&gt; La segmentation Kmeans nous permet de </a:t>
            </a:r>
            <a:r>
              <a:rPr lang="fr" sz="1700">
                <a:solidFill>
                  <a:srgbClr val="284598"/>
                </a:solidFill>
                <a:latin typeface="Roboto"/>
                <a:ea typeface="Roboto"/>
                <a:cs typeface="Roboto"/>
                <a:sym typeface="Roboto"/>
              </a:rPr>
              <a:t>catégoriser</a:t>
            </a:r>
            <a:r>
              <a:rPr lang="fr" sz="1700">
                <a:solidFill>
                  <a:srgbClr val="284598"/>
                </a:solidFill>
                <a:latin typeface="Roboto"/>
                <a:ea typeface="Roboto"/>
                <a:cs typeface="Roboto"/>
                <a:sym typeface="Roboto"/>
              </a:rPr>
              <a:t> les utilisateurs en 4 groupe, suivant des attributs bien définis</a:t>
            </a:r>
            <a:endParaRPr sz="1700">
              <a:solidFill>
                <a:srgbClr val="284598"/>
              </a:solidFill>
              <a:latin typeface="Roboto"/>
              <a:ea typeface="Roboto"/>
              <a:cs typeface="Roboto"/>
              <a:sym typeface="Roboto"/>
            </a:endParaRPr>
          </a:p>
          <a:p>
            <a:pPr indent="0" lvl="0" marL="0" rtl="0" algn="l">
              <a:spcBef>
                <a:spcPts val="0"/>
              </a:spcBef>
              <a:spcAft>
                <a:spcPts val="0"/>
              </a:spcAft>
              <a:buNone/>
            </a:pPr>
            <a:r>
              <a:t/>
            </a:r>
            <a:endParaRPr sz="1700">
              <a:solidFill>
                <a:srgbClr val="284598"/>
              </a:solidFill>
              <a:latin typeface="Roboto"/>
              <a:ea typeface="Roboto"/>
              <a:cs typeface="Roboto"/>
              <a:sym typeface="Roboto"/>
            </a:endParaRPr>
          </a:p>
          <a:p>
            <a:pPr indent="0" lvl="0" marL="0" rtl="0" algn="l">
              <a:spcBef>
                <a:spcPts val="0"/>
              </a:spcBef>
              <a:spcAft>
                <a:spcPts val="0"/>
              </a:spcAft>
              <a:buNone/>
            </a:pPr>
            <a:r>
              <a:rPr lang="fr" sz="1700" u="sng">
                <a:solidFill>
                  <a:srgbClr val="284598"/>
                </a:solidFill>
                <a:latin typeface="Roboto"/>
                <a:ea typeface="Roboto"/>
                <a:cs typeface="Roboto"/>
                <a:sym typeface="Roboto"/>
              </a:rPr>
              <a:t>2 - Comment cette segmentation peut elle nous </a:t>
            </a:r>
            <a:r>
              <a:rPr lang="fr" sz="1700" u="sng">
                <a:solidFill>
                  <a:srgbClr val="284598"/>
                </a:solidFill>
                <a:latin typeface="Roboto"/>
                <a:ea typeface="Roboto"/>
                <a:cs typeface="Roboto"/>
                <a:sym typeface="Roboto"/>
              </a:rPr>
              <a:t>permettre</a:t>
            </a:r>
            <a:r>
              <a:rPr lang="fr" sz="1700" u="sng">
                <a:solidFill>
                  <a:srgbClr val="284598"/>
                </a:solidFill>
                <a:latin typeface="Roboto"/>
                <a:ea typeface="Roboto"/>
                <a:cs typeface="Roboto"/>
                <a:sym typeface="Roboto"/>
              </a:rPr>
              <a:t> de </a:t>
            </a:r>
            <a:r>
              <a:rPr lang="fr" sz="1700" u="sng">
                <a:solidFill>
                  <a:srgbClr val="284598"/>
                </a:solidFill>
                <a:latin typeface="Roboto"/>
                <a:ea typeface="Roboto"/>
                <a:cs typeface="Roboto"/>
                <a:sym typeface="Roboto"/>
              </a:rPr>
              <a:t>définir</a:t>
            </a:r>
            <a:r>
              <a:rPr lang="fr" sz="1700" u="sng">
                <a:solidFill>
                  <a:srgbClr val="284598"/>
                </a:solidFill>
                <a:latin typeface="Roboto"/>
                <a:ea typeface="Roboto"/>
                <a:cs typeface="Roboto"/>
                <a:sym typeface="Roboto"/>
              </a:rPr>
              <a:t> des actions </a:t>
            </a:r>
            <a:r>
              <a:rPr lang="fr" sz="1700" u="sng">
                <a:solidFill>
                  <a:srgbClr val="284598"/>
                </a:solidFill>
                <a:latin typeface="Roboto"/>
                <a:ea typeface="Roboto"/>
                <a:cs typeface="Roboto"/>
                <a:sym typeface="Roboto"/>
              </a:rPr>
              <a:t>marketing</a:t>
            </a:r>
            <a:r>
              <a:rPr lang="fr" sz="1700" u="sng">
                <a:solidFill>
                  <a:srgbClr val="284598"/>
                </a:solidFill>
                <a:latin typeface="Roboto"/>
                <a:ea typeface="Roboto"/>
                <a:cs typeface="Roboto"/>
                <a:sym typeface="Roboto"/>
              </a:rPr>
              <a:t> actionnable :</a:t>
            </a:r>
            <a:endParaRPr sz="1700" u="sng">
              <a:solidFill>
                <a:srgbClr val="284598"/>
              </a:solidFill>
              <a:latin typeface="Roboto"/>
              <a:ea typeface="Roboto"/>
              <a:cs typeface="Roboto"/>
              <a:sym typeface="Roboto"/>
            </a:endParaRPr>
          </a:p>
          <a:p>
            <a:pPr indent="0" lvl="0" marL="0" rtl="0" algn="l">
              <a:spcBef>
                <a:spcPts val="0"/>
              </a:spcBef>
              <a:spcAft>
                <a:spcPts val="0"/>
              </a:spcAft>
              <a:buNone/>
            </a:pPr>
            <a:r>
              <a:t/>
            </a:r>
            <a:endParaRPr sz="1700" u="sng">
              <a:solidFill>
                <a:srgbClr val="284598"/>
              </a:solidFill>
              <a:latin typeface="Roboto"/>
              <a:ea typeface="Roboto"/>
              <a:cs typeface="Roboto"/>
              <a:sym typeface="Roboto"/>
            </a:endParaRPr>
          </a:p>
          <a:p>
            <a:pPr indent="0" lvl="0" marL="0" rtl="0" algn="l">
              <a:spcBef>
                <a:spcPts val="0"/>
              </a:spcBef>
              <a:spcAft>
                <a:spcPts val="0"/>
              </a:spcAft>
              <a:buNone/>
            </a:pPr>
            <a:r>
              <a:rPr lang="fr" sz="1700">
                <a:solidFill>
                  <a:srgbClr val="284598"/>
                </a:solidFill>
                <a:latin typeface="Roboto"/>
                <a:ea typeface="Roboto"/>
                <a:cs typeface="Roboto"/>
                <a:sym typeface="Roboto"/>
              </a:rPr>
              <a:t>-&gt; Chaque groupe peut faire l’objet d’une campagne commerciale ciblée</a:t>
            </a:r>
            <a:endParaRPr sz="1700">
              <a:solidFill>
                <a:srgbClr val="284598"/>
              </a:solidFill>
              <a:latin typeface="Roboto"/>
              <a:ea typeface="Roboto"/>
              <a:cs typeface="Roboto"/>
              <a:sym typeface="Roboto"/>
            </a:endParaRPr>
          </a:p>
          <a:p>
            <a:pPr indent="0" lvl="0" marL="0" rtl="0" algn="l">
              <a:spcBef>
                <a:spcPts val="0"/>
              </a:spcBef>
              <a:spcAft>
                <a:spcPts val="0"/>
              </a:spcAft>
              <a:buNone/>
            </a:pPr>
            <a:r>
              <a:t/>
            </a:r>
            <a:endParaRPr sz="1700">
              <a:solidFill>
                <a:srgbClr val="284598"/>
              </a:solidFill>
              <a:latin typeface="Roboto"/>
              <a:ea typeface="Roboto"/>
              <a:cs typeface="Roboto"/>
              <a:sym typeface="Roboto"/>
            </a:endParaRPr>
          </a:p>
          <a:p>
            <a:pPr indent="0" lvl="0" marL="0" rtl="0" algn="l">
              <a:spcBef>
                <a:spcPts val="0"/>
              </a:spcBef>
              <a:spcAft>
                <a:spcPts val="0"/>
              </a:spcAft>
              <a:buNone/>
            </a:pPr>
            <a:r>
              <a:rPr lang="fr" sz="1700" u="sng">
                <a:solidFill>
                  <a:srgbClr val="284598"/>
                </a:solidFill>
                <a:latin typeface="Roboto"/>
                <a:ea typeface="Roboto"/>
                <a:cs typeface="Roboto"/>
                <a:sym typeface="Roboto"/>
              </a:rPr>
              <a:t>3 - A quelle </a:t>
            </a:r>
            <a:r>
              <a:rPr lang="fr" sz="1700" u="sng">
                <a:solidFill>
                  <a:srgbClr val="284598"/>
                </a:solidFill>
                <a:latin typeface="Roboto"/>
                <a:ea typeface="Roboto"/>
                <a:cs typeface="Roboto"/>
                <a:sym typeface="Roboto"/>
              </a:rPr>
              <a:t>fréquence</a:t>
            </a:r>
            <a:r>
              <a:rPr lang="fr" sz="1700" u="sng">
                <a:solidFill>
                  <a:srgbClr val="284598"/>
                </a:solidFill>
                <a:latin typeface="Roboto"/>
                <a:ea typeface="Roboto"/>
                <a:cs typeface="Roboto"/>
                <a:sym typeface="Roboto"/>
              </a:rPr>
              <a:t> dois-je mettre à jour ma segmentation :</a:t>
            </a:r>
            <a:endParaRPr sz="1700" u="sng">
              <a:solidFill>
                <a:srgbClr val="284598"/>
              </a:solidFill>
              <a:latin typeface="Roboto"/>
              <a:ea typeface="Roboto"/>
              <a:cs typeface="Roboto"/>
              <a:sym typeface="Roboto"/>
            </a:endParaRPr>
          </a:p>
          <a:p>
            <a:pPr indent="0" lvl="0" marL="0" rtl="0" algn="l">
              <a:spcBef>
                <a:spcPts val="0"/>
              </a:spcBef>
              <a:spcAft>
                <a:spcPts val="0"/>
              </a:spcAft>
              <a:buNone/>
            </a:pPr>
            <a:r>
              <a:t/>
            </a:r>
            <a:endParaRPr sz="1700" u="sng">
              <a:solidFill>
                <a:srgbClr val="284598"/>
              </a:solidFill>
              <a:latin typeface="Roboto"/>
              <a:ea typeface="Roboto"/>
              <a:cs typeface="Roboto"/>
              <a:sym typeface="Roboto"/>
            </a:endParaRPr>
          </a:p>
          <a:p>
            <a:pPr indent="0" lvl="0" marL="0" rtl="0" algn="l">
              <a:spcBef>
                <a:spcPts val="0"/>
              </a:spcBef>
              <a:spcAft>
                <a:spcPts val="0"/>
              </a:spcAft>
              <a:buNone/>
            </a:pPr>
            <a:r>
              <a:rPr lang="fr" sz="1700">
                <a:solidFill>
                  <a:srgbClr val="284598"/>
                </a:solidFill>
                <a:latin typeface="Roboto"/>
                <a:ea typeface="Roboto"/>
                <a:cs typeface="Roboto"/>
                <a:sym typeface="Roboto"/>
              </a:rPr>
              <a:t>-&gt; La </a:t>
            </a:r>
            <a:r>
              <a:rPr lang="fr" sz="1700">
                <a:solidFill>
                  <a:srgbClr val="284598"/>
                </a:solidFill>
                <a:latin typeface="Roboto"/>
                <a:ea typeface="Roboto"/>
                <a:cs typeface="Roboto"/>
                <a:sym typeface="Roboto"/>
              </a:rPr>
              <a:t>stabilité</a:t>
            </a:r>
            <a:r>
              <a:rPr lang="fr" sz="1700">
                <a:solidFill>
                  <a:srgbClr val="284598"/>
                </a:solidFill>
                <a:latin typeface="Roboto"/>
                <a:ea typeface="Roboto"/>
                <a:cs typeface="Roboto"/>
                <a:sym typeface="Roboto"/>
              </a:rPr>
              <a:t> de la </a:t>
            </a:r>
            <a:r>
              <a:rPr lang="fr" sz="1700">
                <a:solidFill>
                  <a:srgbClr val="284598"/>
                </a:solidFill>
                <a:latin typeface="Roboto"/>
                <a:ea typeface="Roboto"/>
                <a:cs typeface="Roboto"/>
                <a:sym typeface="Roboto"/>
              </a:rPr>
              <a:t>segmentation</a:t>
            </a:r>
            <a:r>
              <a:rPr lang="fr" sz="1700">
                <a:solidFill>
                  <a:srgbClr val="284598"/>
                </a:solidFill>
                <a:latin typeface="Roboto"/>
                <a:ea typeface="Roboto"/>
                <a:cs typeface="Roboto"/>
                <a:sym typeface="Roboto"/>
              </a:rPr>
              <a:t> est de 4 mois, il nous faut donc mettre à jour la segmentation 3 fois par an</a:t>
            </a:r>
            <a:endParaRPr sz="1700">
              <a:solidFill>
                <a:srgbClr val="284598"/>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Bibliographie</a:t>
            </a:r>
            <a:endParaRPr sz="2320"/>
          </a:p>
        </p:txBody>
      </p:sp>
      <p:sp>
        <p:nvSpPr>
          <p:cNvPr id="408" name="Google Shape;408;p47"/>
          <p:cNvSpPr txBox="1"/>
          <p:nvPr/>
        </p:nvSpPr>
        <p:spPr>
          <a:xfrm>
            <a:off x="82800" y="724225"/>
            <a:ext cx="8985900" cy="52581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1200"/>
              </a:spcBef>
              <a:spcAft>
                <a:spcPts val="0"/>
              </a:spcAft>
              <a:buSzPts val="1200"/>
              <a:buFont typeface="Roboto"/>
              <a:buChar char="●"/>
            </a:pPr>
            <a:r>
              <a:rPr lang="fr" sz="1200">
                <a:latin typeface="Roboto"/>
                <a:ea typeface="Roboto"/>
                <a:cs typeface="Roboto"/>
                <a:sym typeface="Roboto"/>
              </a:rPr>
              <a:t>Boitmobile. “Segmentation RFM.” Définitions Marketing " L'encyclopédie illustrée du marketing. Accessed </a:t>
            </a:r>
            <a:r>
              <a:rPr lang="fr" sz="1200">
                <a:latin typeface="Roboto"/>
                <a:ea typeface="Roboto"/>
                <a:cs typeface="Roboto"/>
                <a:sym typeface="Roboto"/>
              </a:rPr>
              <a:t>December 8, 2021. https://www.definitions-marketing.com/definition/segmentation-rfm/. </a:t>
            </a:r>
            <a:endParaRPr sz="1200">
              <a:latin typeface="Roboto"/>
              <a:ea typeface="Roboto"/>
              <a:cs typeface="Roboto"/>
              <a:sym typeface="Roboto"/>
            </a:endParaRPr>
          </a:p>
          <a:p>
            <a:pPr indent="0" lvl="0" marL="457200" rtl="0" algn="l">
              <a:lnSpc>
                <a:spcPct val="100000"/>
              </a:lnSpc>
              <a:spcBef>
                <a:spcPts val="1200"/>
              </a:spcBef>
              <a:spcAft>
                <a:spcPts val="0"/>
              </a:spcAft>
              <a:buNone/>
            </a:pPr>
            <a:r>
              <a:t/>
            </a:r>
            <a:endParaRPr sz="1200">
              <a:latin typeface="Roboto"/>
              <a:ea typeface="Roboto"/>
              <a:cs typeface="Roboto"/>
              <a:sym typeface="Roboto"/>
            </a:endParaRPr>
          </a:p>
          <a:p>
            <a:pPr indent="-304800" lvl="0" marL="457200" rtl="0" algn="l">
              <a:lnSpc>
                <a:spcPct val="100000"/>
              </a:lnSpc>
              <a:spcBef>
                <a:spcPts val="1200"/>
              </a:spcBef>
              <a:spcAft>
                <a:spcPts val="0"/>
              </a:spcAft>
              <a:buSzPts val="1200"/>
              <a:buFont typeface="Roboto"/>
              <a:buChar char="●"/>
            </a:pPr>
            <a:r>
              <a:rPr lang="fr" sz="1200">
                <a:latin typeface="Roboto"/>
                <a:ea typeface="Roboto"/>
                <a:cs typeface="Roboto"/>
                <a:sym typeface="Roboto"/>
              </a:rPr>
              <a:t>CleverTap. “RFM Analysis for Customer Segmentation.” Accessed December 8, 2021. https://clevertap.com/blog/rfm-analysis/. </a:t>
            </a:r>
            <a:endParaRPr sz="1200">
              <a:latin typeface="Roboto"/>
              <a:ea typeface="Roboto"/>
              <a:cs typeface="Roboto"/>
              <a:sym typeface="Roboto"/>
            </a:endParaRPr>
          </a:p>
          <a:p>
            <a:pPr indent="0" lvl="0" marL="457200" rtl="0" algn="l">
              <a:lnSpc>
                <a:spcPct val="100000"/>
              </a:lnSpc>
              <a:spcBef>
                <a:spcPts val="1200"/>
              </a:spcBef>
              <a:spcAft>
                <a:spcPts val="0"/>
              </a:spcAft>
              <a:buNone/>
            </a:pPr>
            <a:r>
              <a:t/>
            </a:r>
            <a:endParaRPr sz="1200">
              <a:latin typeface="Roboto"/>
              <a:ea typeface="Roboto"/>
              <a:cs typeface="Roboto"/>
              <a:sym typeface="Roboto"/>
            </a:endParaRPr>
          </a:p>
          <a:p>
            <a:pPr indent="-304800" lvl="0" marL="457200" rtl="0" algn="l">
              <a:lnSpc>
                <a:spcPct val="100000"/>
              </a:lnSpc>
              <a:spcBef>
                <a:spcPts val="1200"/>
              </a:spcBef>
              <a:spcAft>
                <a:spcPts val="0"/>
              </a:spcAft>
              <a:buSzPts val="1200"/>
              <a:buFont typeface="Roboto"/>
              <a:buChar char="●"/>
            </a:pPr>
            <a:r>
              <a:rPr lang="fr" sz="1200">
                <a:latin typeface="Roboto"/>
                <a:ea typeface="Roboto"/>
                <a:cs typeface="Roboto"/>
                <a:sym typeface="Roboto"/>
              </a:rPr>
              <a:t>kautumn06. “Yellowbrick - Clustering Evaluation Examples.” Kaggle. Kaggle, August 17, 2018. https://www.kaggle.com/kautumn06/yellowbrick-clustering-evaluation-examples. </a:t>
            </a:r>
            <a:endParaRPr sz="1200">
              <a:latin typeface="Roboto"/>
              <a:ea typeface="Roboto"/>
              <a:cs typeface="Roboto"/>
              <a:sym typeface="Roboto"/>
            </a:endParaRPr>
          </a:p>
          <a:p>
            <a:pPr indent="0" lvl="0" marL="457200" rtl="0" algn="l">
              <a:lnSpc>
                <a:spcPct val="100000"/>
              </a:lnSpc>
              <a:spcBef>
                <a:spcPts val="1200"/>
              </a:spcBef>
              <a:spcAft>
                <a:spcPts val="0"/>
              </a:spcAft>
              <a:buNone/>
            </a:pPr>
            <a:r>
              <a:t/>
            </a:r>
            <a:endParaRPr sz="1200">
              <a:latin typeface="Roboto"/>
              <a:ea typeface="Roboto"/>
              <a:cs typeface="Roboto"/>
              <a:sym typeface="Roboto"/>
            </a:endParaRPr>
          </a:p>
          <a:p>
            <a:pPr indent="-304800" lvl="0" marL="457200" rtl="0" algn="l">
              <a:lnSpc>
                <a:spcPct val="100000"/>
              </a:lnSpc>
              <a:spcBef>
                <a:spcPts val="1200"/>
              </a:spcBef>
              <a:spcAft>
                <a:spcPts val="0"/>
              </a:spcAft>
              <a:buSzPts val="1200"/>
              <a:buFont typeface="Roboto"/>
              <a:buChar char="●"/>
            </a:pPr>
            <a:r>
              <a:rPr lang="fr" sz="1200">
                <a:latin typeface="Roboto"/>
                <a:ea typeface="Roboto"/>
                <a:cs typeface="Roboto"/>
                <a:sym typeface="Roboto"/>
              </a:rPr>
              <a:t>Maklin, Cory. “DBSCAN Python Example: The Optimal Value For Epsilon (EPS).” Towards Data Science, July 14, 2019. https://towardsdatascience.com/machine-learning-clustering-dbscan-determine-the-optimal-value-for-epsilon-eps-python-example-3100091cfbc. </a:t>
            </a:r>
            <a:endParaRPr sz="1200">
              <a:latin typeface="Roboto"/>
              <a:ea typeface="Roboto"/>
              <a:cs typeface="Roboto"/>
              <a:sym typeface="Roboto"/>
            </a:endParaRPr>
          </a:p>
          <a:p>
            <a:pPr indent="0" lvl="0" marL="457200" rtl="0" algn="l">
              <a:lnSpc>
                <a:spcPct val="100000"/>
              </a:lnSpc>
              <a:spcBef>
                <a:spcPts val="1200"/>
              </a:spcBef>
              <a:spcAft>
                <a:spcPts val="0"/>
              </a:spcAft>
              <a:buNone/>
            </a:pPr>
            <a:r>
              <a:t/>
            </a:r>
            <a:endParaRPr sz="1200">
              <a:latin typeface="Roboto"/>
              <a:ea typeface="Roboto"/>
              <a:cs typeface="Roboto"/>
              <a:sym typeface="Roboto"/>
            </a:endParaRPr>
          </a:p>
          <a:p>
            <a:pPr indent="-304800" lvl="0" marL="457200" rtl="0" algn="l">
              <a:lnSpc>
                <a:spcPct val="100000"/>
              </a:lnSpc>
              <a:spcBef>
                <a:spcPts val="1200"/>
              </a:spcBef>
              <a:spcAft>
                <a:spcPts val="0"/>
              </a:spcAft>
              <a:buSzPts val="1200"/>
              <a:buFont typeface="Roboto"/>
              <a:buChar char="●"/>
            </a:pPr>
            <a:r>
              <a:rPr lang="fr" sz="1200">
                <a:latin typeface="Roboto"/>
                <a:ea typeface="Roboto"/>
                <a:cs typeface="Roboto"/>
                <a:sym typeface="Roboto"/>
              </a:rPr>
              <a:t>Frenzel, Charles. “Tuning with HDBSCAN.” Medium. Towards Data Science, September 11, 2021. https://towardsdatascience.com/tuning-with-hdbscan-149865ac2970. </a:t>
            </a:r>
            <a:endParaRPr sz="1200">
              <a:latin typeface="Roboto"/>
              <a:ea typeface="Roboto"/>
              <a:cs typeface="Roboto"/>
              <a:sym typeface="Roboto"/>
            </a:endParaRPr>
          </a:p>
          <a:p>
            <a:pPr indent="0" lvl="0" marL="457200" rtl="0" algn="l">
              <a:lnSpc>
                <a:spcPct val="115000"/>
              </a:lnSpc>
              <a:spcBef>
                <a:spcPts val="1200"/>
              </a:spcBef>
              <a:spcAft>
                <a:spcPts val="0"/>
              </a:spcAft>
              <a:buNone/>
            </a:pPr>
            <a:r>
              <a:t/>
            </a:r>
            <a:endParaRPr sz="1200">
              <a:latin typeface="Roboto"/>
              <a:ea typeface="Roboto"/>
              <a:cs typeface="Roboto"/>
              <a:sym typeface="Roboto"/>
            </a:endParaRPr>
          </a:p>
          <a:p>
            <a:pPr indent="0" lvl="0" marL="457200" rtl="0" algn="l">
              <a:lnSpc>
                <a:spcPct val="115000"/>
              </a:lnSpc>
              <a:spcBef>
                <a:spcPts val="1200"/>
              </a:spcBef>
              <a:spcAft>
                <a:spcPts val="0"/>
              </a:spcAft>
              <a:buNone/>
            </a:pPr>
            <a:r>
              <a:t/>
            </a:r>
            <a:endParaRPr sz="1200">
              <a:latin typeface="Roboto"/>
              <a:ea typeface="Roboto"/>
              <a:cs typeface="Roboto"/>
              <a:sym typeface="Roboto"/>
            </a:endParaRPr>
          </a:p>
          <a:p>
            <a:pPr indent="0" lvl="0" marL="457200" rtl="0" algn="l">
              <a:lnSpc>
                <a:spcPct val="115000"/>
              </a:lnSpc>
              <a:spcBef>
                <a:spcPts val="1200"/>
              </a:spcBef>
              <a:spcAft>
                <a:spcPts val="1200"/>
              </a:spcAft>
              <a:buNone/>
            </a:pPr>
            <a:r>
              <a:t/>
            </a:r>
            <a:endParaRPr sz="12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8"/>
          <p:cNvPicPr preferRelativeResize="0"/>
          <p:nvPr/>
        </p:nvPicPr>
        <p:blipFill>
          <a:blip r:embed="rId3">
            <a:alphaModFix/>
          </a:blip>
          <a:stretch>
            <a:fillRect/>
          </a:stretch>
        </p:blipFill>
        <p:spPr>
          <a:xfrm>
            <a:off x="911401" y="625675"/>
            <a:ext cx="7001098" cy="4365425"/>
          </a:xfrm>
          <a:prstGeom prst="rect">
            <a:avLst/>
          </a:prstGeom>
          <a:noFill/>
          <a:ln>
            <a:noFill/>
          </a:ln>
        </p:spPr>
      </p:pic>
      <p:sp>
        <p:nvSpPr>
          <p:cNvPr id="414" name="Google Shape;414;p48"/>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Annexes - sklearn cheat sheet</a:t>
            </a:r>
            <a:endParaRPr sz="232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9"/>
          <p:cNvPicPr preferRelativeResize="0"/>
          <p:nvPr/>
        </p:nvPicPr>
        <p:blipFill>
          <a:blip r:embed="rId3">
            <a:alphaModFix/>
          </a:blip>
          <a:stretch>
            <a:fillRect/>
          </a:stretch>
        </p:blipFill>
        <p:spPr>
          <a:xfrm>
            <a:off x="1924386" y="694850"/>
            <a:ext cx="5295226" cy="3999250"/>
          </a:xfrm>
          <a:prstGeom prst="rect">
            <a:avLst/>
          </a:prstGeom>
          <a:noFill/>
          <a:ln cap="flat" cmpd="sng" w="9525">
            <a:solidFill>
              <a:schemeClr val="dk2"/>
            </a:solidFill>
            <a:prstDash val="solid"/>
            <a:round/>
            <a:headEnd len="sm" w="sm" type="none"/>
            <a:tailEnd len="sm" w="sm" type="none"/>
          </a:ln>
        </p:spPr>
      </p:pic>
      <p:sp>
        <p:nvSpPr>
          <p:cNvPr id="420" name="Google Shape;420;p49"/>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Test Clusterings</a:t>
            </a:r>
            <a:endParaRPr sz="232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0"/>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commandes par mois (all)</a:t>
            </a:r>
            <a:endParaRPr b="1" sz="2320">
              <a:solidFill>
                <a:srgbClr val="0A26CA"/>
              </a:solidFill>
              <a:latin typeface="Roboto"/>
              <a:ea typeface="Roboto"/>
              <a:cs typeface="Roboto"/>
              <a:sym typeface="Roboto"/>
            </a:endParaRPr>
          </a:p>
        </p:txBody>
      </p:sp>
      <p:pic>
        <p:nvPicPr>
          <p:cNvPr id="426" name="Google Shape;426;p50"/>
          <p:cNvPicPr preferRelativeResize="0"/>
          <p:nvPr/>
        </p:nvPicPr>
        <p:blipFill>
          <a:blip r:embed="rId3">
            <a:alphaModFix/>
          </a:blip>
          <a:stretch>
            <a:fillRect/>
          </a:stretch>
        </p:blipFill>
        <p:spPr>
          <a:xfrm>
            <a:off x="1383288" y="1037624"/>
            <a:ext cx="6377424" cy="3587325"/>
          </a:xfrm>
          <a:prstGeom prst="rect">
            <a:avLst/>
          </a:prstGeom>
          <a:noFill/>
          <a:ln>
            <a:noFill/>
          </a:ln>
        </p:spPr>
      </p:pic>
      <p:pic>
        <p:nvPicPr>
          <p:cNvPr id="427" name="Google Shape;427;p50"/>
          <p:cNvPicPr preferRelativeResize="0"/>
          <p:nvPr/>
        </p:nvPicPr>
        <p:blipFill rotWithShape="1">
          <a:blip r:embed="rId4">
            <a:alphaModFix/>
          </a:blip>
          <a:srcRect b="24058" l="0" r="0" t="23401"/>
          <a:stretch/>
        </p:blipFill>
        <p:spPr>
          <a:xfrm>
            <a:off x="8018674" y="21900"/>
            <a:ext cx="1089976" cy="572700"/>
          </a:xfrm>
          <a:prstGeom prst="rect">
            <a:avLst/>
          </a:prstGeom>
          <a:noFill/>
          <a:ln>
            <a:noFill/>
          </a:ln>
        </p:spPr>
      </p:pic>
      <p:sp>
        <p:nvSpPr>
          <p:cNvPr id="428" name="Google Shape;428;p50"/>
          <p:cNvSpPr/>
          <p:nvPr/>
        </p:nvSpPr>
        <p:spPr>
          <a:xfrm>
            <a:off x="5679900" y="1122525"/>
            <a:ext cx="2355300" cy="34824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50"/>
          <p:cNvPicPr preferRelativeResize="0"/>
          <p:nvPr/>
        </p:nvPicPr>
        <p:blipFill>
          <a:blip r:embed="rId5">
            <a:alphaModFix/>
          </a:blip>
          <a:stretch>
            <a:fillRect/>
          </a:stretch>
        </p:blipFill>
        <p:spPr>
          <a:xfrm>
            <a:off x="7342375" y="1196250"/>
            <a:ext cx="628626" cy="6286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1"/>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435" name="Google Shape;435;p51"/>
          <p:cNvPicPr preferRelativeResize="0"/>
          <p:nvPr/>
        </p:nvPicPr>
        <p:blipFill>
          <a:blip r:embed="rId4">
            <a:alphaModFix/>
          </a:blip>
          <a:stretch>
            <a:fillRect/>
          </a:stretch>
        </p:blipFill>
        <p:spPr>
          <a:xfrm>
            <a:off x="909853" y="788700"/>
            <a:ext cx="7324294" cy="4050000"/>
          </a:xfrm>
          <a:prstGeom prst="rect">
            <a:avLst/>
          </a:prstGeom>
          <a:noFill/>
          <a:ln>
            <a:noFill/>
          </a:ln>
        </p:spPr>
      </p:pic>
      <p:sp>
        <p:nvSpPr>
          <p:cNvPr id="436" name="Google Shape;436;p51"/>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commandes par mois (2017)</a:t>
            </a:r>
            <a:endParaRPr b="1" sz="2320">
              <a:solidFill>
                <a:srgbClr val="0A26CA"/>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graphicFrame>
        <p:nvGraphicFramePr>
          <p:cNvPr id="82" name="Google Shape;82;p16"/>
          <p:cNvGraphicFramePr/>
          <p:nvPr/>
        </p:nvGraphicFramePr>
        <p:xfrm>
          <a:off x="952500" y="1619250"/>
          <a:ext cx="3000000" cy="3000000"/>
        </p:xfrm>
        <a:graphic>
          <a:graphicData uri="http://schemas.openxmlformats.org/drawingml/2006/table">
            <a:tbl>
              <a:tblPr>
                <a:noFill/>
                <a:tableStyleId>{DBB4BBCC-BB3B-4A32-B5C1-2A18C36B9388}</a:tableStyleId>
              </a:tblPr>
              <a:tblGrid>
                <a:gridCol w="3619500"/>
                <a:gridCol w="3619500"/>
              </a:tblGrid>
              <a:tr h="381000">
                <a:tc>
                  <a:txBody>
                    <a:bodyPr/>
                    <a:lstStyle/>
                    <a:p>
                      <a:pPr indent="0" lvl="0" marL="0" rtl="0" algn="ctr">
                        <a:spcBef>
                          <a:spcPts val="0"/>
                        </a:spcBef>
                        <a:spcAft>
                          <a:spcPts val="0"/>
                        </a:spcAft>
                        <a:buNone/>
                      </a:pPr>
                      <a:r>
                        <a:rPr lang="fr" sz="1200">
                          <a:latin typeface="Roboto"/>
                          <a:ea typeface="Roboto"/>
                          <a:cs typeface="Roboto"/>
                          <a:sym typeface="Roboto"/>
                        </a:rPr>
                        <a:t>Période étudié</a:t>
                      </a:r>
                      <a:endParaRPr sz="1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fr" sz="1200">
                          <a:latin typeface="Roboto"/>
                          <a:ea typeface="Roboto"/>
                          <a:cs typeface="Roboto"/>
                          <a:sym typeface="Roboto"/>
                        </a:rPr>
                        <a:t>23 mois (Oct 2016 - Oct 2018)</a:t>
                      </a:r>
                      <a:endParaRPr sz="1200">
                        <a:latin typeface="Roboto"/>
                        <a:ea typeface="Roboto"/>
                        <a:cs typeface="Roboto"/>
                        <a:sym typeface="Roboto"/>
                      </a:endParaRPr>
                    </a:p>
                  </a:txBody>
                  <a:tcPr marT="91425" marB="91425" marR="91425" marL="91425"/>
                </a:tc>
              </a:tr>
              <a:tr h="381000">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nombre de commandes</a:t>
                      </a:r>
                      <a:endParaRPr sz="1200">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112 650</a:t>
                      </a:r>
                      <a:endParaRPr sz="12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fr" sz="1200">
                          <a:latin typeface="Roboto"/>
                          <a:ea typeface="Roboto"/>
                          <a:cs typeface="Roboto"/>
                          <a:sym typeface="Roboto"/>
                        </a:rPr>
                        <a:t>nombre de clients</a:t>
                      </a:r>
                      <a:endParaRPr sz="1200">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99 441</a:t>
                      </a:r>
                      <a:endParaRPr sz="1200">
                        <a:latin typeface="Roboto"/>
                        <a:ea typeface="Roboto"/>
                        <a:cs typeface="Roboto"/>
                        <a:sym typeface="Roboto"/>
                      </a:endParaRPr>
                    </a:p>
                  </a:txBody>
                  <a:tcPr marT="91425" marB="91425" marR="91425" marL="91425"/>
                </a:tc>
              </a:tr>
              <a:tr h="381000">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nombre de produits</a:t>
                      </a:r>
                      <a:endParaRPr sz="1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32 951</a:t>
                      </a:r>
                      <a:endParaRPr sz="1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200">
                          <a:latin typeface="Roboto"/>
                          <a:ea typeface="Roboto"/>
                          <a:cs typeface="Roboto"/>
                          <a:sym typeface="Roboto"/>
                        </a:rPr>
                        <a:t>nombre de vendeurs</a:t>
                      </a:r>
                      <a:endParaRPr sz="1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200">
                          <a:latin typeface="Roboto"/>
                          <a:ea typeface="Roboto"/>
                          <a:cs typeface="Roboto"/>
                          <a:sym typeface="Roboto"/>
                        </a:rPr>
                        <a:t>3 095</a:t>
                      </a:r>
                      <a:endParaRPr sz="1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83" name="Google Shape;83;p16"/>
          <p:cNvSpPr txBox="1"/>
          <p:nvPr/>
        </p:nvSpPr>
        <p:spPr>
          <a:xfrm>
            <a:off x="1114800" y="1079850"/>
            <a:ext cx="6695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Roboto"/>
                <a:ea typeface="Roboto"/>
                <a:cs typeface="Roboto"/>
                <a:sym typeface="Roboto"/>
              </a:rPr>
              <a:t>Information de la donnée étudiée</a:t>
            </a:r>
            <a:endParaRPr sz="1800"/>
          </a:p>
        </p:txBody>
      </p:sp>
      <p:sp>
        <p:nvSpPr>
          <p:cNvPr id="84" name="Google Shape;84;p16"/>
          <p:cNvSpPr txBox="1"/>
          <p:nvPr>
            <p:ph type="title"/>
          </p:nvPr>
        </p:nvSpPr>
        <p:spPr>
          <a:xfrm>
            <a:off x="83100" y="216425"/>
            <a:ext cx="8453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Information de la base Base de Donnée</a:t>
            </a:r>
            <a:endParaRPr b="1" sz="2320">
              <a:solidFill>
                <a:srgbClr val="0A26CA"/>
              </a:solidFill>
              <a:latin typeface="Roboto"/>
              <a:ea typeface="Roboto"/>
              <a:cs typeface="Roboto"/>
              <a:sym typeface="Roboto"/>
            </a:endParaRPr>
          </a:p>
        </p:txBody>
      </p:sp>
      <p:pic>
        <p:nvPicPr>
          <p:cNvPr id="85" name="Google Shape;85;p16"/>
          <p:cNvPicPr preferRelativeResize="0"/>
          <p:nvPr/>
        </p:nvPicPr>
        <p:blipFill>
          <a:blip r:embed="rId4">
            <a:alphaModFix/>
          </a:blip>
          <a:stretch>
            <a:fillRect/>
          </a:stretch>
        </p:blipFill>
        <p:spPr>
          <a:xfrm>
            <a:off x="5469250" y="4104450"/>
            <a:ext cx="554100" cy="554100"/>
          </a:xfrm>
          <a:prstGeom prst="rect">
            <a:avLst/>
          </a:prstGeom>
          <a:noFill/>
          <a:ln>
            <a:noFill/>
          </a:ln>
        </p:spPr>
      </p:pic>
      <p:sp>
        <p:nvSpPr>
          <p:cNvPr id="86" name="Google Shape;86;p16"/>
          <p:cNvSpPr txBox="1"/>
          <p:nvPr/>
        </p:nvSpPr>
        <p:spPr>
          <a:xfrm>
            <a:off x="6165900" y="4196850"/>
            <a:ext cx="2154000" cy="3693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Base de donnée restreinte !</a:t>
            </a:r>
            <a:endParaRPr sz="12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type="title"/>
          </p:nvPr>
        </p:nvSpPr>
        <p:spPr>
          <a:xfrm>
            <a:off x="82800" y="139800"/>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commandes par jour de la semaine</a:t>
            </a:r>
            <a:endParaRPr b="1" sz="2320">
              <a:solidFill>
                <a:srgbClr val="0A26CA"/>
              </a:solidFill>
              <a:latin typeface="Roboto"/>
              <a:ea typeface="Roboto"/>
              <a:cs typeface="Roboto"/>
              <a:sym typeface="Roboto"/>
            </a:endParaRPr>
          </a:p>
        </p:txBody>
      </p:sp>
      <p:pic>
        <p:nvPicPr>
          <p:cNvPr id="442" name="Google Shape;442;p52"/>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grpSp>
        <p:nvGrpSpPr>
          <p:cNvPr id="443" name="Google Shape;443;p52"/>
          <p:cNvGrpSpPr/>
          <p:nvPr/>
        </p:nvGrpSpPr>
        <p:grpSpPr>
          <a:xfrm>
            <a:off x="1652400" y="1023675"/>
            <a:ext cx="5839200" cy="3555300"/>
            <a:chOff x="1652400" y="947475"/>
            <a:chExt cx="5839200" cy="3555300"/>
          </a:xfrm>
        </p:grpSpPr>
        <p:pic>
          <p:nvPicPr>
            <p:cNvPr id="444" name="Google Shape;444;p52"/>
            <p:cNvPicPr preferRelativeResize="0"/>
            <p:nvPr/>
          </p:nvPicPr>
          <p:blipFill>
            <a:blip r:embed="rId4">
              <a:alphaModFix/>
            </a:blip>
            <a:stretch>
              <a:fillRect/>
            </a:stretch>
          </p:blipFill>
          <p:spPr>
            <a:xfrm>
              <a:off x="1652400" y="1093500"/>
              <a:ext cx="5839200" cy="3283200"/>
            </a:xfrm>
            <a:prstGeom prst="rect">
              <a:avLst/>
            </a:prstGeom>
            <a:noFill/>
            <a:ln>
              <a:noFill/>
            </a:ln>
          </p:spPr>
        </p:pic>
        <p:cxnSp>
          <p:nvCxnSpPr>
            <p:cNvPr id="445" name="Google Shape;445;p52"/>
            <p:cNvCxnSpPr/>
            <p:nvPr/>
          </p:nvCxnSpPr>
          <p:spPr>
            <a:xfrm rot="10800000">
              <a:off x="5932575" y="947475"/>
              <a:ext cx="5100" cy="3555300"/>
            </a:xfrm>
            <a:prstGeom prst="straightConnector1">
              <a:avLst/>
            </a:prstGeom>
            <a:noFill/>
            <a:ln cap="flat" cmpd="sng" w="9525">
              <a:solidFill>
                <a:srgbClr val="FF0000"/>
              </a:solidFill>
              <a:prstDash val="dash"/>
              <a:round/>
              <a:headEnd len="med" w="med" type="none"/>
              <a:tailEnd len="med" w="med" type="none"/>
            </a:ln>
          </p:spPr>
        </p:cxnSp>
      </p:grpSp>
      <p:pic>
        <p:nvPicPr>
          <p:cNvPr id="446" name="Google Shape;446;p52"/>
          <p:cNvPicPr preferRelativeResize="0"/>
          <p:nvPr/>
        </p:nvPicPr>
        <p:blipFill>
          <a:blip r:embed="rId5">
            <a:alphaModFix/>
          </a:blip>
          <a:stretch>
            <a:fillRect/>
          </a:stretch>
        </p:blipFill>
        <p:spPr>
          <a:xfrm>
            <a:off x="6260375" y="1111900"/>
            <a:ext cx="850250" cy="850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3"/>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452" name="Google Shape;452;p53"/>
          <p:cNvSpPr txBox="1"/>
          <p:nvPr>
            <p:ph type="title"/>
          </p:nvPr>
        </p:nvSpPr>
        <p:spPr>
          <a:xfrm>
            <a:off x="82800" y="139800"/>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commandes par heure de la journée</a:t>
            </a:r>
            <a:endParaRPr b="1" sz="2320">
              <a:solidFill>
                <a:srgbClr val="0A26CA"/>
              </a:solidFill>
              <a:latin typeface="Roboto"/>
              <a:ea typeface="Roboto"/>
              <a:cs typeface="Roboto"/>
              <a:sym typeface="Roboto"/>
            </a:endParaRPr>
          </a:p>
        </p:txBody>
      </p:sp>
      <p:pic>
        <p:nvPicPr>
          <p:cNvPr id="453" name="Google Shape;453;p53"/>
          <p:cNvPicPr preferRelativeResize="0"/>
          <p:nvPr/>
        </p:nvPicPr>
        <p:blipFill>
          <a:blip r:embed="rId4">
            <a:alphaModFix/>
          </a:blip>
          <a:stretch>
            <a:fillRect/>
          </a:stretch>
        </p:blipFill>
        <p:spPr>
          <a:xfrm>
            <a:off x="1400626" y="1022750"/>
            <a:ext cx="6479150" cy="36043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4"/>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 chiffre d’affaire</a:t>
            </a:r>
            <a:endParaRPr b="1" sz="2320">
              <a:solidFill>
                <a:srgbClr val="0A26CA"/>
              </a:solidFill>
              <a:latin typeface="Roboto"/>
              <a:ea typeface="Roboto"/>
              <a:cs typeface="Roboto"/>
              <a:sym typeface="Roboto"/>
            </a:endParaRPr>
          </a:p>
        </p:txBody>
      </p:sp>
      <p:pic>
        <p:nvPicPr>
          <p:cNvPr id="459" name="Google Shape;459;p54"/>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460" name="Google Shape;460;p54"/>
          <p:cNvPicPr preferRelativeResize="0"/>
          <p:nvPr/>
        </p:nvPicPr>
        <p:blipFill>
          <a:blip r:embed="rId4">
            <a:alphaModFix/>
          </a:blip>
          <a:stretch>
            <a:fillRect/>
          </a:stretch>
        </p:blipFill>
        <p:spPr>
          <a:xfrm>
            <a:off x="1621401" y="788700"/>
            <a:ext cx="5901198" cy="4050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moyens de paiements</a:t>
            </a:r>
            <a:endParaRPr b="1" sz="2320">
              <a:solidFill>
                <a:srgbClr val="0A26CA"/>
              </a:solidFill>
              <a:latin typeface="Roboto"/>
              <a:ea typeface="Roboto"/>
              <a:cs typeface="Roboto"/>
              <a:sym typeface="Roboto"/>
            </a:endParaRPr>
          </a:p>
        </p:txBody>
      </p:sp>
      <p:pic>
        <p:nvPicPr>
          <p:cNvPr id="466" name="Google Shape;466;p55"/>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467" name="Google Shape;467;p55"/>
          <p:cNvPicPr preferRelativeResize="0"/>
          <p:nvPr/>
        </p:nvPicPr>
        <p:blipFill>
          <a:blip r:embed="rId4">
            <a:alphaModFix/>
          </a:blip>
          <a:stretch>
            <a:fillRect/>
          </a:stretch>
        </p:blipFill>
        <p:spPr>
          <a:xfrm>
            <a:off x="1075681" y="788700"/>
            <a:ext cx="6992638" cy="4050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6"/>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notes de reviews</a:t>
            </a:r>
            <a:endParaRPr b="1" sz="2320">
              <a:solidFill>
                <a:srgbClr val="0A26CA"/>
              </a:solidFill>
              <a:latin typeface="Roboto"/>
              <a:ea typeface="Roboto"/>
              <a:cs typeface="Roboto"/>
              <a:sym typeface="Roboto"/>
            </a:endParaRPr>
          </a:p>
        </p:txBody>
      </p:sp>
      <p:pic>
        <p:nvPicPr>
          <p:cNvPr id="473" name="Google Shape;473;p56"/>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474" name="Google Shape;474;p56"/>
          <p:cNvPicPr preferRelativeResize="0"/>
          <p:nvPr/>
        </p:nvPicPr>
        <p:blipFill>
          <a:blip r:embed="rId4">
            <a:alphaModFix/>
          </a:blip>
          <a:stretch>
            <a:fillRect/>
          </a:stretch>
        </p:blipFill>
        <p:spPr>
          <a:xfrm>
            <a:off x="1722287" y="788700"/>
            <a:ext cx="5699426" cy="4050000"/>
          </a:xfrm>
          <a:prstGeom prst="rect">
            <a:avLst/>
          </a:prstGeom>
          <a:noFill/>
          <a:ln>
            <a:noFill/>
          </a:ln>
        </p:spPr>
      </p:pic>
      <p:pic>
        <p:nvPicPr>
          <p:cNvPr id="475" name="Google Shape;475;p56"/>
          <p:cNvPicPr preferRelativeResize="0"/>
          <p:nvPr/>
        </p:nvPicPr>
        <p:blipFill>
          <a:blip r:embed="rId5">
            <a:alphaModFix/>
          </a:blip>
          <a:stretch>
            <a:fillRect/>
          </a:stretch>
        </p:blipFill>
        <p:spPr>
          <a:xfrm>
            <a:off x="6432675" y="1373250"/>
            <a:ext cx="448625" cy="448625"/>
          </a:xfrm>
          <a:prstGeom prst="rect">
            <a:avLst/>
          </a:prstGeom>
          <a:noFill/>
          <a:ln>
            <a:noFill/>
          </a:ln>
        </p:spPr>
      </p:pic>
      <p:pic>
        <p:nvPicPr>
          <p:cNvPr id="476" name="Google Shape;476;p56"/>
          <p:cNvPicPr preferRelativeResize="0"/>
          <p:nvPr/>
        </p:nvPicPr>
        <p:blipFill>
          <a:blip r:embed="rId5">
            <a:alphaModFix/>
          </a:blip>
          <a:stretch>
            <a:fillRect/>
          </a:stretch>
        </p:blipFill>
        <p:spPr>
          <a:xfrm flipH="1" rot="10800000">
            <a:off x="2684875" y="3876000"/>
            <a:ext cx="448625" cy="448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7"/>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délais de livraisons</a:t>
            </a:r>
            <a:endParaRPr b="1" sz="2320">
              <a:solidFill>
                <a:srgbClr val="0A26CA"/>
              </a:solidFill>
              <a:latin typeface="Roboto"/>
              <a:ea typeface="Roboto"/>
              <a:cs typeface="Roboto"/>
              <a:sym typeface="Roboto"/>
            </a:endParaRPr>
          </a:p>
        </p:txBody>
      </p:sp>
      <p:pic>
        <p:nvPicPr>
          <p:cNvPr id="482" name="Google Shape;482;p57"/>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483" name="Google Shape;483;p57"/>
          <p:cNvPicPr preferRelativeResize="0"/>
          <p:nvPr/>
        </p:nvPicPr>
        <p:blipFill>
          <a:blip r:embed="rId4">
            <a:alphaModFix/>
          </a:blip>
          <a:stretch>
            <a:fillRect/>
          </a:stretch>
        </p:blipFill>
        <p:spPr>
          <a:xfrm>
            <a:off x="1600200" y="864900"/>
            <a:ext cx="5722657" cy="4050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8"/>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états brésiliens (1/2)</a:t>
            </a:r>
            <a:endParaRPr b="1" sz="2320">
              <a:solidFill>
                <a:srgbClr val="0A26CA"/>
              </a:solidFill>
              <a:latin typeface="Roboto"/>
              <a:ea typeface="Roboto"/>
              <a:cs typeface="Roboto"/>
              <a:sym typeface="Roboto"/>
            </a:endParaRPr>
          </a:p>
        </p:txBody>
      </p:sp>
      <p:pic>
        <p:nvPicPr>
          <p:cNvPr id="489" name="Google Shape;489;p58"/>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490" name="Google Shape;490;p58"/>
          <p:cNvPicPr preferRelativeResize="0"/>
          <p:nvPr/>
        </p:nvPicPr>
        <p:blipFill>
          <a:blip r:embed="rId4">
            <a:alphaModFix/>
          </a:blip>
          <a:stretch>
            <a:fillRect/>
          </a:stretch>
        </p:blipFill>
        <p:spPr>
          <a:xfrm>
            <a:off x="1039794" y="837825"/>
            <a:ext cx="7064412" cy="4049999"/>
          </a:xfrm>
          <a:prstGeom prst="rect">
            <a:avLst/>
          </a:prstGeom>
          <a:noFill/>
          <a:ln>
            <a:noFill/>
          </a:ln>
        </p:spPr>
      </p:pic>
      <p:pic>
        <p:nvPicPr>
          <p:cNvPr id="491" name="Google Shape;491;p58"/>
          <p:cNvPicPr preferRelativeResize="0"/>
          <p:nvPr/>
        </p:nvPicPr>
        <p:blipFill>
          <a:blip r:embed="rId5">
            <a:alphaModFix/>
          </a:blip>
          <a:stretch>
            <a:fillRect/>
          </a:stretch>
        </p:blipFill>
        <p:spPr>
          <a:xfrm>
            <a:off x="3408500" y="2743475"/>
            <a:ext cx="476300" cy="476300"/>
          </a:xfrm>
          <a:prstGeom prst="rect">
            <a:avLst/>
          </a:prstGeom>
          <a:noFill/>
          <a:ln>
            <a:noFill/>
          </a:ln>
        </p:spPr>
      </p:pic>
      <p:pic>
        <p:nvPicPr>
          <p:cNvPr id="492" name="Google Shape;492;p58"/>
          <p:cNvPicPr preferRelativeResize="0"/>
          <p:nvPr/>
        </p:nvPicPr>
        <p:blipFill>
          <a:blip r:embed="rId6">
            <a:alphaModFix/>
          </a:blip>
          <a:stretch>
            <a:fillRect/>
          </a:stretch>
        </p:blipFill>
        <p:spPr>
          <a:xfrm>
            <a:off x="2036685" y="2694950"/>
            <a:ext cx="617664" cy="442501"/>
          </a:xfrm>
          <a:prstGeom prst="rect">
            <a:avLst/>
          </a:prstGeom>
          <a:noFill/>
          <a:ln>
            <a:noFill/>
          </a:ln>
        </p:spPr>
      </p:pic>
      <p:pic>
        <p:nvPicPr>
          <p:cNvPr id="493" name="Google Shape;493;p58"/>
          <p:cNvPicPr preferRelativeResize="0"/>
          <p:nvPr/>
        </p:nvPicPr>
        <p:blipFill>
          <a:blip r:embed="rId7">
            <a:alphaModFix/>
          </a:blip>
          <a:stretch>
            <a:fillRect/>
          </a:stretch>
        </p:blipFill>
        <p:spPr>
          <a:xfrm>
            <a:off x="1712449" y="1247150"/>
            <a:ext cx="545199" cy="34121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9"/>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états brésiliens (2/2)</a:t>
            </a:r>
            <a:endParaRPr b="1" sz="2320">
              <a:solidFill>
                <a:srgbClr val="0A26CA"/>
              </a:solidFill>
              <a:latin typeface="Roboto"/>
              <a:ea typeface="Roboto"/>
              <a:cs typeface="Roboto"/>
              <a:sym typeface="Roboto"/>
            </a:endParaRPr>
          </a:p>
        </p:txBody>
      </p:sp>
      <p:pic>
        <p:nvPicPr>
          <p:cNvPr id="499" name="Google Shape;499;p59"/>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500" name="Google Shape;500;p59"/>
          <p:cNvPicPr preferRelativeResize="0"/>
          <p:nvPr/>
        </p:nvPicPr>
        <p:blipFill>
          <a:blip r:embed="rId4">
            <a:alphaModFix/>
          </a:blip>
          <a:stretch>
            <a:fillRect/>
          </a:stretch>
        </p:blipFill>
        <p:spPr>
          <a:xfrm>
            <a:off x="1402606" y="864900"/>
            <a:ext cx="6033988" cy="4050000"/>
          </a:xfrm>
          <a:prstGeom prst="rect">
            <a:avLst/>
          </a:prstGeom>
          <a:noFill/>
          <a:ln>
            <a:noFill/>
          </a:ln>
        </p:spPr>
      </p:pic>
      <p:sp>
        <p:nvSpPr>
          <p:cNvPr id="501" name="Google Shape;501;p59"/>
          <p:cNvSpPr txBox="1"/>
          <p:nvPr/>
        </p:nvSpPr>
        <p:spPr>
          <a:xfrm>
            <a:off x="1114800" y="698850"/>
            <a:ext cx="6695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Roboto"/>
                <a:ea typeface="Roboto"/>
                <a:cs typeface="Roboto"/>
                <a:sym typeface="Roboto"/>
              </a:rPr>
              <a:t>Répartition des dépenses totales par états</a:t>
            </a:r>
            <a:endParaRPr sz="13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0"/>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articles (1/2)</a:t>
            </a:r>
            <a:endParaRPr b="1" sz="2320">
              <a:solidFill>
                <a:srgbClr val="0A26CA"/>
              </a:solidFill>
              <a:latin typeface="Roboto"/>
              <a:ea typeface="Roboto"/>
              <a:cs typeface="Roboto"/>
              <a:sym typeface="Roboto"/>
            </a:endParaRPr>
          </a:p>
        </p:txBody>
      </p:sp>
      <p:pic>
        <p:nvPicPr>
          <p:cNvPr id="507" name="Google Shape;507;p60"/>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508" name="Google Shape;508;p60"/>
          <p:cNvPicPr preferRelativeResize="0"/>
          <p:nvPr/>
        </p:nvPicPr>
        <p:blipFill>
          <a:blip r:embed="rId4">
            <a:alphaModFix/>
          </a:blip>
          <a:stretch>
            <a:fillRect/>
          </a:stretch>
        </p:blipFill>
        <p:spPr>
          <a:xfrm>
            <a:off x="1655947" y="833250"/>
            <a:ext cx="5721305" cy="4050000"/>
          </a:xfrm>
          <a:prstGeom prst="rect">
            <a:avLst/>
          </a:prstGeom>
          <a:noFill/>
          <a:ln>
            <a:noFill/>
          </a:ln>
        </p:spPr>
      </p:pic>
      <p:sp>
        <p:nvSpPr>
          <p:cNvPr id="509" name="Google Shape;509;p60"/>
          <p:cNvSpPr txBox="1"/>
          <p:nvPr/>
        </p:nvSpPr>
        <p:spPr>
          <a:xfrm>
            <a:off x="2709675" y="1532650"/>
            <a:ext cx="466500" cy="3693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90%</a:t>
            </a:r>
            <a:endParaRPr sz="12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1"/>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articles (2/2)</a:t>
            </a:r>
            <a:endParaRPr b="1" sz="2320">
              <a:solidFill>
                <a:srgbClr val="0A26CA"/>
              </a:solidFill>
              <a:latin typeface="Roboto"/>
              <a:ea typeface="Roboto"/>
              <a:cs typeface="Roboto"/>
              <a:sym typeface="Roboto"/>
            </a:endParaRPr>
          </a:p>
        </p:txBody>
      </p:sp>
      <p:pic>
        <p:nvPicPr>
          <p:cNvPr id="515" name="Google Shape;515;p61"/>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516" name="Google Shape;516;p61"/>
          <p:cNvPicPr preferRelativeResize="0"/>
          <p:nvPr/>
        </p:nvPicPr>
        <p:blipFill>
          <a:blip r:embed="rId4">
            <a:alphaModFix/>
          </a:blip>
          <a:stretch>
            <a:fillRect/>
          </a:stretch>
        </p:blipFill>
        <p:spPr>
          <a:xfrm>
            <a:off x="1701636" y="864900"/>
            <a:ext cx="5786828" cy="4050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graphicFrame>
        <p:nvGraphicFramePr>
          <p:cNvPr id="92" name="Google Shape;92;p17"/>
          <p:cNvGraphicFramePr/>
          <p:nvPr/>
        </p:nvGraphicFramePr>
        <p:xfrm>
          <a:off x="302775" y="781050"/>
          <a:ext cx="3000000" cy="3000000"/>
        </p:xfrm>
        <a:graphic>
          <a:graphicData uri="http://schemas.openxmlformats.org/drawingml/2006/table">
            <a:tbl>
              <a:tblPr>
                <a:noFill/>
                <a:tableStyleId>{DBB4BBCC-BB3B-4A32-B5C1-2A18C36B9388}</a:tableStyleId>
              </a:tblPr>
              <a:tblGrid>
                <a:gridCol w="3288375"/>
                <a:gridCol w="2403925"/>
                <a:gridCol w="2846150"/>
              </a:tblGrid>
              <a:tr h="427500">
                <a:tc>
                  <a:txBody>
                    <a:bodyPr/>
                    <a:lstStyle/>
                    <a:p>
                      <a:pPr indent="0" lvl="0" marL="0" rtl="0" algn="ctr">
                        <a:spcBef>
                          <a:spcPts val="0"/>
                        </a:spcBef>
                        <a:spcAft>
                          <a:spcPts val="0"/>
                        </a:spcAft>
                        <a:buNone/>
                      </a:pPr>
                      <a:r>
                        <a:rPr lang="fr" sz="1100">
                          <a:solidFill>
                            <a:schemeClr val="dk1"/>
                          </a:solidFill>
                          <a:latin typeface="Roboto"/>
                          <a:ea typeface="Roboto"/>
                          <a:cs typeface="Roboto"/>
                          <a:sym typeface="Roboto"/>
                        </a:rPr>
                        <a:t>La donnée</a:t>
                      </a:r>
                      <a:endParaRPr sz="1100">
                        <a:solidFill>
                          <a:schemeClr val="dk1"/>
                        </a:solidFill>
                        <a:latin typeface="Roboto"/>
                        <a:ea typeface="Roboto"/>
                        <a:cs typeface="Roboto"/>
                        <a:sym typeface="Roboto"/>
                      </a:endParaRPr>
                    </a:p>
                  </a:txBody>
                  <a:tcPr marT="91425" marB="91425" marR="91425" marL="91425">
                    <a:solidFill>
                      <a:srgbClr val="D9D9D9"/>
                    </a:solidFill>
                  </a:tcPr>
                </a:tc>
                <a:tc>
                  <a:txBody>
                    <a:bodyPr/>
                    <a:lstStyle/>
                    <a:p>
                      <a:pPr indent="0" lvl="0" marL="0" rtl="0" algn="ctr">
                        <a:spcBef>
                          <a:spcPts val="0"/>
                        </a:spcBef>
                        <a:spcAft>
                          <a:spcPts val="0"/>
                        </a:spcAft>
                        <a:buNone/>
                      </a:pPr>
                      <a:r>
                        <a:rPr lang="fr" sz="1100">
                          <a:solidFill>
                            <a:schemeClr val="dk1"/>
                          </a:solidFill>
                          <a:latin typeface="Roboto"/>
                          <a:ea typeface="Roboto"/>
                          <a:cs typeface="Roboto"/>
                          <a:sym typeface="Roboto"/>
                        </a:rPr>
                        <a:t>Nouvelles features</a:t>
                      </a:r>
                      <a:endParaRPr sz="1100">
                        <a:solidFill>
                          <a:schemeClr val="dk1"/>
                        </a:solidFill>
                        <a:latin typeface="Roboto"/>
                        <a:ea typeface="Roboto"/>
                        <a:cs typeface="Roboto"/>
                        <a:sym typeface="Roboto"/>
                      </a:endParaRPr>
                    </a:p>
                  </a:txBody>
                  <a:tcPr marT="91425" marB="91425" marR="91425" marL="91425">
                    <a:solidFill>
                      <a:srgbClr val="D9D9D9"/>
                    </a:solidFill>
                  </a:tcPr>
                </a:tc>
                <a:tc>
                  <a:txBody>
                    <a:bodyPr/>
                    <a:lstStyle/>
                    <a:p>
                      <a:pPr indent="0" lvl="0" marL="0" rtl="0" algn="ctr">
                        <a:spcBef>
                          <a:spcPts val="0"/>
                        </a:spcBef>
                        <a:spcAft>
                          <a:spcPts val="0"/>
                        </a:spcAft>
                        <a:buNone/>
                      </a:pPr>
                      <a:r>
                        <a:rPr lang="fr" sz="1100">
                          <a:solidFill>
                            <a:schemeClr val="dk1"/>
                          </a:solidFill>
                          <a:latin typeface="Roboto"/>
                          <a:ea typeface="Roboto"/>
                          <a:cs typeface="Roboto"/>
                          <a:sym typeface="Roboto"/>
                        </a:rPr>
                        <a:t>Exemples de catégories possibles</a:t>
                      </a:r>
                      <a:endParaRPr sz="1100">
                        <a:solidFill>
                          <a:schemeClr val="dk1"/>
                        </a:solidFill>
                        <a:latin typeface="Roboto"/>
                        <a:ea typeface="Roboto"/>
                        <a:cs typeface="Roboto"/>
                        <a:sym typeface="Roboto"/>
                      </a:endParaRPr>
                    </a:p>
                  </a:txBody>
                  <a:tcPr marT="91425" marB="91425" marR="91425" marL="91425">
                    <a:solidFill>
                      <a:srgbClr val="D9D9D9"/>
                    </a:solidFill>
                  </a:tcPr>
                </a:tc>
              </a:tr>
              <a:tr h="820800">
                <a:tc>
                  <a:txBody>
                    <a:bodyPr/>
                    <a:lstStyle/>
                    <a:p>
                      <a:pPr indent="0" lvl="0" marL="0" rtl="0" algn="ctr">
                        <a:lnSpc>
                          <a:spcPct val="100000"/>
                        </a:lnSpc>
                        <a:spcBef>
                          <a:spcPts val="0"/>
                        </a:spcBef>
                        <a:spcAft>
                          <a:spcPts val="0"/>
                        </a:spcAft>
                        <a:buNone/>
                      </a:pPr>
                      <a:r>
                        <a:rPr lang="fr" sz="1100">
                          <a:solidFill>
                            <a:schemeClr val="dk1"/>
                          </a:solidFill>
                          <a:latin typeface="Roboto"/>
                          <a:ea typeface="Roboto"/>
                          <a:cs typeface="Roboto"/>
                          <a:sym typeface="Roboto"/>
                        </a:rPr>
                        <a:t>Les commandes par mois / jours / heures</a:t>
                      </a:r>
                      <a:endParaRPr sz="1100">
                        <a:solidFill>
                          <a:schemeClr val="dk1"/>
                        </a:solidFill>
                        <a:latin typeface="Roboto"/>
                        <a:ea typeface="Roboto"/>
                        <a:cs typeface="Roboto"/>
                        <a:sym typeface="Roboto"/>
                      </a:endParaRPr>
                    </a:p>
                  </a:txBody>
                  <a:tcPr marT="36000" marB="36000" marR="36000" marL="36000" anchor="ctr"/>
                </a:tc>
                <a:tc>
                  <a:txBody>
                    <a:bodyPr/>
                    <a:lstStyle/>
                    <a:p>
                      <a:pPr indent="0" lvl="0" marL="0" rtl="0" algn="ctr">
                        <a:lnSpc>
                          <a:spcPct val="100000"/>
                        </a:lnSpc>
                        <a:spcBef>
                          <a:spcPts val="0"/>
                        </a:spcBef>
                        <a:spcAft>
                          <a:spcPts val="0"/>
                        </a:spcAft>
                        <a:buNone/>
                      </a:pPr>
                      <a:r>
                        <a:rPr lang="fr" sz="1100">
                          <a:latin typeface="Roboto"/>
                          <a:ea typeface="Roboto"/>
                          <a:cs typeface="Roboto"/>
                          <a:sym typeface="Roboto"/>
                        </a:rPr>
                        <a:t>f</a:t>
                      </a:r>
                      <a:r>
                        <a:rPr lang="fr" sz="1100">
                          <a:latin typeface="Roboto"/>
                          <a:ea typeface="Roboto"/>
                          <a:cs typeface="Roboto"/>
                          <a:sym typeface="Roboto"/>
                        </a:rPr>
                        <a:t>avorite_sale_day  favorite_sale_month</a:t>
                      </a:r>
                      <a:endParaRPr sz="1100">
                        <a:latin typeface="Roboto"/>
                        <a:ea typeface="Roboto"/>
                        <a:cs typeface="Roboto"/>
                        <a:sym typeface="Roboto"/>
                      </a:endParaRPr>
                    </a:p>
                  </a:txBody>
                  <a:tcPr marT="36000" marB="36000" marR="36000" marL="36000" anchor="ctr"/>
                </a:tc>
                <a:tc>
                  <a:txBody>
                    <a:bodyPr/>
                    <a:lstStyle/>
                    <a:p>
                      <a:pPr indent="0" lvl="0" marL="0" rtl="0" algn="ctr">
                        <a:lnSpc>
                          <a:spcPct val="100000"/>
                        </a:lnSpc>
                        <a:spcBef>
                          <a:spcPts val="0"/>
                        </a:spcBef>
                        <a:spcAft>
                          <a:spcPts val="0"/>
                        </a:spcAft>
                        <a:buNone/>
                      </a:pPr>
                      <a:r>
                        <a:rPr lang="fr" sz="1100">
                          <a:solidFill>
                            <a:schemeClr val="dk1"/>
                          </a:solidFill>
                          <a:latin typeface="Roboto"/>
                          <a:ea typeface="Roboto"/>
                          <a:cs typeface="Roboto"/>
                          <a:sym typeface="Roboto"/>
                        </a:rPr>
                        <a:t>P</a:t>
                      </a:r>
                      <a:r>
                        <a:rPr lang="fr" sz="1100">
                          <a:solidFill>
                            <a:schemeClr val="dk1"/>
                          </a:solidFill>
                          <a:latin typeface="Roboto"/>
                          <a:ea typeface="Roboto"/>
                          <a:cs typeface="Roboto"/>
                          <a:sym typeface="Roboto"/>
                        </a:rPr>
                        <a:t>référence pour le matin ou le soir / le weekend ou la semaine / la fin ou l</a:t>
                      </a:r>
                      <a:r>
                        <a:rPr lang="fr" sz="1100">
                          <a:solidFill>
                            <a:schemeClr val="dk1"/>
                          </a:solidFill>
                          <a:latin typeface="Roboto"/>
                          <a:ea typeface="Roboto"/>
                          <a:cs typeface="Roboto"/>
                          <a:sym typeface="Roboto"/>
                        </a:rPr>
                        <a:t>e début </a:t>
                      </a:r>
                      <a:r>
                        <a:rPr lang="fr" sz="1100">
                          <a:solidFill>
                            <a:schemeClr val="dk1"/>
                          </a:solidFill>
                          <a:latin typeface="Roboto"/>
                          <a:ea typeface="Roboto"/>
                          <a:cs typeface="Roboto"/>
                          <a:sym typeface="Roboto"/>
                        </a:rPr>
                        <a:t>d’année</a:t>
                      </a:r>
                      <a:endParaRPr sz="1100">
                        <a:solidFill>
                          <a:schemeClr val="dk1"/>
                        </a:solidFill>
                        <a:latin typeface="Roboto"/>
                        <a:ea typeface="Roboto"/>
                        <a:cs typeface="Roboto"/>
                        <a:sym typeface="Roboto"/>
                      </a:endParaRPr>
                    </a:p>
                  </a:txBody>
                  <a:tcPr marT="36000" marB="36000" marR="36000" marL="36000" anchor="ctr"/>
                </a:tc>
              </a:tr>
              <a:tr h="645100">
                <a:tc>
                  <a:txBody>
                    <a:bodyPr/>
                    <a:lstStyle/>
                    <a:p>
                      <a:pPr indent="0" lvl="0" marL="0" rtl="0" algn="ctr">
                        <a:lnSpc>
                          <a:spcPct val="100000"/>
                        </a:lnSpc>
                        <a:spcBef>
                          <a:spcPts val="0"/>
                        </a:spcBef>
                        <a:spcAft>
                          <a:spcPts val="0"/>
                        </a:spcAft>
                        <a:buNone/>
                      </a:pPr>
                      <a:r>
                        <a:rPr lang="fr" sz="1100">
                          <a:solidFill>
                            <a:schemeClr val="dk1"/>
                          </a:solidFill>
                          <a:latin typeface="Roboto"/>
                          <a:ea typeface="Roboto"/>
                          <a:cs typeface="Roboto"/>
                          <a:sym typeface="Roboto"/>
                        </a:rPr>
                        <a:t>Le chiffre d’affaire par mois / états /  clients</a:t>
                      </a:r>
                      <a:endParaRPr sz="1100">
                        <a:solidFill>
                          <a:schemeClr val="dk1"/>
                        </a:solidFill>
                        <a:latin typeface="Roboto"/>
                        <a:ea typeface="Roboto"/>
                        <a:cs typeface="Roboto"/>
                        <a:sym typeface="Roboto"/>
                      </a:endParaRPr>
                    </a:p>
                    <a:p>
                      <a:pPr indent="0" lvl="0" marL="0" rtl="0" algn="ctr">
                        <a:lnSpc>
                          <a:spcPct val="100000"/>
                        </a:lnSpc>
                        <a:spcBef>
                          <a:spcPts val="0"/>
                        </a:spcBef>
                        <a:spcAft>
                          <a:spcPts val="0"/>
                        </a:spcAft>
                        <a:buNone/>
                      </a:pPr>
                      <a:r>
                        <a:rPr lang="fr" sz="1100">
                          <a:solidFill>
                            <a:schemeClr val="dk1"/>
                          </a:solidFill>
                          <a:latin typeface="Roboto"/>
                          <a:ea typeface="Roboto"/>
                          <a:cs typeface="Roboto"/>
                          <a:sym typeface="Roboto"/>
                        </a:rPr>
                        <a:t>Prix moyens des commandes / Nombre d’article par commandes</a:t>
                      </a:r>
                      <a:endParaRPr sz="1100">
                        <a:solidFill>
                          <a:schemeClr val="dk1"/>
                        </a:solidFill>
                        <a:latin typeface="Roboto"/>
                        <a:ea typeface="Roboto"/>
                        <a:cs typeface="Roboto"/>
                        <a:sym typeface="Roboto"/>
                      </a:endParaRPr>
                    </a:p>
                  </a:txBody>
                  <a:tcPr marT="36000" marB="36000" marR="36000" marL="36000" anchor="ctr"/>
                </a:tc>
                <a:tc>
                  <a:txBody>
                    <a:bodyPr/>
                    <a:lstStyle/>
                    <a:p>
                      <a:pPr indent="0" lvl="0" marL="0" rtl="0" algn="ctr">
                        <a:lnSpc>
                          <a:spcPct val="100000"/>
                        </a:lnSpc>
                        <a:spcBef>
                          <a:spcPts val="0"/>
                        </a:spcBef>
                        <a:spcAft>
                          <a:spcPts val="0"/>
                        </a:spcAft>
                        <a:buNone/>
                      </a:pPr>
                      <a:r>
                        <a:rPr lang="fr" sz="1100">
                          <a:latin typeface="Roboto"/>
                          <a:ea typeface="Roboto"/>
                          <a:cs typeface="Roboto"/>
                          <a:sym typeface="Roboto"/>
                        </a:rPr>
                        <a:t>total_spend, mean_price_order total_items, mean_nb_items</a:t>
                      </a:r>
                      <a:endParaRPr sz="1100">
                        <a:latin typeface="Roboto"/>
                        <a:ea typeface="Roboto"/>
                        <a:cs typeface="Roboto"/>
                        <a:sym typeface="Roboto"/>
                      </a:endParaRPr>
                    </a:p>
                  </a:txBody>
                  <a:tcPr marT="36000" marB="36000" marR="36000" marL="36000" anchor="ctr"/>
                </a:tc>
                <a:tc>
                  <a:txBody>
                    <a:bodyPr/>
                    <a:lstStyle/>
                    <a:p>
                      <a:pPr indent="0" lvl="0" marL="0" marR="0" rtl="0" algn="ctr">
                        <a:lnSpc>
                          <a:spcPct val="100000"/>
                        </a:lnSpc>
                        <a:spcBef>
                          <a:spcPts val="0"/>
                        </a:spcBef>
                        <a:spcAft>
                          <a:spcPts val="0"/>
                        </a:spcAft>
                        <a:buNone/>
                      </a:pPr>
                      <a:r>
                        <a:rPr lang="fr" sz="1100">
                          <a:solidFill>
                            <a:schemeClr val="dk1"/>
                          </a:solidFill>
                          <a:latin typeface="Roboto"/>
                          <a:ea typeface="Roboto"/>
                          <a:cs typeface="Roboto"/>
                          <a:sym typeface="Roboto"/>
                        </a:rPr>
                        <a:t>C</a:t>
                      </a:r>
                      <a:r>
                        <a:rPr lang="fr" sz="1100">
                          <a:solidFill>
                            <a:schemeClr val="dk1"/>
                          </a:solidFill>
                          <a:latin typeface="Roboto"/>
                          <a:ea typeface="Roboto"/>
                          <a:cs typeface="Roboto"/>
                          <a:sym typeface="Roboto"/>
                        </a:rPr>
                        <a:t>lient profitable / non profitable / </a:t>
                      </a:r>
                      <a:r>
                        <a:rPr lang="fr" sz="1100">
                          <a:latin typeface="Roboto"/>
                          <a:ea typeface="Roboto"/>
                          <a:cs typeface="Roboto"/>
                          <a:sym typeface="Roboto"/>
                        </a:rPr>
                        <a:t>dépensier / non dépensier </a:t>
                      </a:r>
                      <a:endParaRPr sz="1100">
                        <a:solidFill>
                          <a:schemeClr val="dk1"/>
                        </a:solidFill>
                        <a:latin typeface="Roboto"/>
                        <a:ea typeface="Roboto"/>
                        <a:cs typeface="Roboto"/>
                        <a:sym typeface="Roboto"/>
                      </a:endParaRPr>
                    </a:p>
                  </a:txBody>
                  <a:tcPr marT="36000" marB="36000" marR="36000" marL="36000" anchor="ctr"/>
                </a:tc>
              </a:tr>
              <a:tr h="457000">
                <a:tc>
                  <a:txBody>
                    <a:bodyPr/>
                    <a:lstStyle/>
                    <a:p>
                      <a:pPr indent="0" lvl="0" marL="0" marR="0" rtl="0" algn="ctr">
                        <a:lnSpc>
                          <a:spcPct val="100000"/>
                        </a:lnSpc>
                        <a:spcBef>
                          <a:spcPts val="0"/>
                        </a:spcBef>
                        <a:spcAft>
                          <a:spcPts val="0"/>
                        </a:spcAft>
                        <a:buNone/>
                      </a:pPr>
                      <a:r>
                        <a:rPr lang="fr" sz="1100">
                          <a:solidFill>
                            <a:schemeClr val="dk1"/>
                          </a:solidFill>
                          <a:latin typeface="Roboto"/>
                          <a:ea typeface="Roboto"/>
                          <a:cs typeface="Roboto"/>
                          <a:sym typeface="Roboto"/>
                        </a:rPr>
                        <a:t>L</a:t>
                      </a:r>
                      <a:r>
                        <a:rPr lang="fr" sz="1100">
                          <a:solidFill>
                            <a:schemeClr val="dk1"/>
                          </a:solidFill>
                          <a:latin typeface="Roboto"/>
                          <a:ea typeface="Roboto"/>
                          <a:cs typeface="Roboto"/>
                          <a:sym typeface="Roboto"/>
                        </a:rPr>
                        <a:t>es moyens de paiement </a:t>
                      </a:r>
                      <a:endParaRPr sz="1100">
                        <a:solidFill>
                          <a:schemeClr val="dk1"/>
                        </a:solidFill>
                        <a:latin typeface="Roboto"/>
                        <a:ea typeface="Roboto"/>
                        <a:cs typeface="Roboto"/>
                        <a:sym typeface="Roboto"/>
                      </a:endParaRPr>
                    </a:p>
                  </a:txBody>
                  <a:tcPr marT="36000" marB="36000" marR="36000" marL="36000" anchor="ctr"/>
                </a:tc>
                <a:tc>
                  <a:txBody>
                    <a:bodyPr/>
                    <a:lstStyle/>
                    <a:p>
                      <a:pPr indent="0" lvl="0" marL="0" rtl="0" algn="ctr">
                        <a:lnSpc>
                          <a:spcPct val="100000"/>
                        </a:lnSpc>
                        <a:spcBef>
                          <a:spcPts val="0"/>
                        </a:spcBef>
                        <a:spcAft>
                          <a:spcPts val="0"/>
                        </a:spcAft>
                        <a:buNone/>
                      </a:pPr>
                      <a:r>
                        <a:rPr lang="fr" sz="1100">
                          <a:latin typeface="Roboto"/>
                          <a:ea typeface="Roboto"/>
                          <a:cs typeface="Roboto"/>
                          <a:sym typeface="Roboto"/>
                        </a:rPr>
                        <a:t>mean_payment_sequential  mean_payment_installments</a:t>
                      </a:r>
                      <a:endParaRPr sz="1100">
                        <a:solidFill>
                          <a:schemeClr val="dk1"/>
                        </a:solidFill>
                        <a:latin typeface="Roboto"/>
                        <a:ea typeface="Roboto"/>
                        <a:cs typeface="Roboto"/>
                        <a:sym typeface="Roboto"/>
                      </a:endParaRPr>
                    </a:p>
                  </a:txBody>
                  <a:tcPr marT="36000" marB="36000" marR="36000" marL="36000" anchor="ctr"/>
                </a:tc>
                <a:tc>
                  <a:txBody>
                    <a:bodyPr/>
                    <a:lstStyle/>
                    <a:p>
                      <a:pPr indent="0" lvl="0" marL="0" marR="0" rtl="0" algn="ctr">
                        <a:lnSpc>
                          <a:spcPct val="100000"/>
                        </a:lnSpc>
                        <a:spcBef>
                          <a:spcPts val="0"/>
                        </a:spcBef>
                        <a:spcAft>
                          <a:spcPts val="0"/>
                        </a:spcAft>
                        <a:buNone/>
                      </a:pPr>
                      <a:r>
                        <a:rPr lang="fr" sz="1100">
                          <a:solidFill>
                            <a:schemeClr val="dk1"/>
                          </a:solidFill>
                          <a:latin typeface="Roboto"/>
                          <a:ea typeface="Roboto"/>
                          <a:cs typeface="Roboto"/>
                          <a:sym typeface="Roboto"/>
                        </a:rPr>
                        <a:t>C</a:t>
                      </a:r>
                      <a:r>
                        <a:rPr lang="fr" sz="1100">
                          <a:solidFill>
                            <a:schemeClr val="dk1"/>
                          </a:solidFill>
                          <a:latin typeface="Roboto"/>
                          <a:ea typeface="Roboto"/>
                          <a:cs typeface="Roboto"/>
                          <a:sym typeface="Roboto"/>
                        </a:rPr>
                        <a:t>arte bancaire / autres moyens de paiement </a:t>
                      </a:r>
                      <a:endParaRPr sz="110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lang="fr" sz="1100">
                          <a:solidFill>
                            <a:schemeClr val="dk1"/>
                          </a:solidFill>
                          <a:latin typeface="Roboto"/>
                          <a:ea typeface="Roboto"/>
                          <a:cs typeface="Roboto"/>
                          <a:sym typeface="Roboto"/>
                        </a:rPr>
                        <a:t>Paie en une fois / plusieurs fois</a:t>
                      </a:r>
                      <a:endParaRPr sz="1100">
                        <a:solidFill>
                          <a:schemeClr val="dk1"/>
                        </a:solidFill>
                        <a:latin typeface="Roboto"/>
                        <a:ea typeface="Roboto"/>
                        <a:cs typeface="Roboto"/>
                        <a:sym typeface="Roboto"/>
                      </a:endParaRPr>
                    </a:p>
                  </a:txBody>
                  <a:tcPr marT="36000" marB="36000" marR="36000" marL="36000" anchor="ctr"/>
                </a:tc>
              </a:tr>
              <a:tr h="457000">
                <a:tc>
                  <a:txBody>
                    <a:bodyPr/>
                    <a:lstStyle/>
                    <a:p>
                      <a:pPr indent="0" lvl="0" marL="0" marR="0" rtl="0" algn="ctr">
                        <a:lnSpc>
                          <a:spcPct val="100000"/>
                        </a:lnSpc>
                        <a:spcBef>
                          <a:spcPts val="0"/>
                        </a:spcBef>
                        <a:spcAft>
                          <a:spcPts val="0"/>
                        </a:spcAft>
                        <a:buNone/>
                      </a:pPr>
                      <a:r>
                        <a:rPr lang="fr" sz="1100">
                          <a:solidFill>
                            <a:schemeClr val="dk1"/>
                          </a:solidFill>
                          <a:latin typeface="Roboto"/>
                          <a:ea typeface="Roboto"/>
                          <a:cs typeface="Roboto"/>
                          <a:sym typeface="Roboto"/>
                        </a:rPr>
                        <a:t>L</a:t>
                      </a:r>
                      <a:r>
                        <a:rPr lang="fr" sz="1100">
                          <a:solidFill>
                            <a:schemeClr val="dk1"/>
                          </a:solidFill>
                          <a:latin typeface="Roboto"/>
                          <a:ea typeface="Roboto"/>
                          <a:cs typeface="Roboto"/>
                          <a:sym typeface="Roboto"/>
                        </a:rPr>
                        <a:t>es délais de livraison / Les </a:t>
                      </a:r>
                      <a:r>
                        <a:rPr lang="fr" sz="1100">
                          <a:solidFill>
                            <a:schemeClr val="dk1"/>
                          </a:solidFill>
                          <a:latin typeface="Roboto"/>
                          <a:ea typeface="Roboto"/>
                          <a:cs typeface="Roboto"/>
                          <a:sym typeface="Roboto"/>
                        </a:rPr>
                        <a:t>coûts</a:t>
                      </a:r>
                      <a:r>
                        <a:rPr lang="fr" sz="1100">
                          <a:solidFill>
                            <a:schemeClr val="dk1"/>
                          </a:solidFill>
                          <a:latin typeface="Roboto"/>
                          <a:ea typeface="Roboto"/>
                          <a:cs typeface="Roboto"/>
                          <a:sym typeface="Roboto"/>
                        </a:rPr>
                        <a:t> de </a:t>
                      </a:r>
                      <a:r>
                        <a:rPr lang="fr" sz="1100">
                          <a:solidFill>
                            <a:schemeClr val="dk1"/>
                          </a:solidFill>
                          <a:latin typeface="Roboto"/>
                          <a:ea typeface="Roboto"/>
                          <a:cs typeface="Roboto"/>
                          <a:sym typeface="Roboto"/>
                        </a:rPr>
                        <a:t>livraison</a:t>
                      </a:r>
                      <a:endParaRPr sz="1100">
                        <a:solidFill>
                          <a:schemeClr val="dk1"/>
                        </a:solidFill>
                        <a:latin typeface="Roboto"/>
                        <a:ea typeface="Roboto"/>
                        <a:cs typeface="Roboto"/>
                        <a:sym typeface="Roboto"/>
                      </a:endParaRPr>
                    </a:p>
                  </a:txBody>
                  <a:tcPr marT="36000" marB="36000" marR="36000" marL="36000" anchor="ctr">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fr" sz="1100">
                          <a:latin typeface="Roboto"/>
                          <a:ea typeface="Roboto"/>
                          <a:cs typeface="Roboto"/>
                          <a:sym typeface="Roboto"/>
                        </a:rPr>
                        <a:t>mean_delivery_days order_mean_delay / freight_ratio</a:t>
                      </a:r>
                      <a:endParaRPr sz="1100">
                        <a:latin typeface="Roboto"/>
                        <a:ea typeface="Roboto"/>
                        <a:cs typeface="Roboto"/>
                        <a:sym typeface="Roboto"/>
                      </a:endParaRPr>
                    </a:p>
                  </a:txBody>
                  <a:tcPr marT="36000" marB="36000" marR="36000" marL="3600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100">
                          <a:solidFill>
                            <a:schemeClr val="dk1"/>
                          </a:solidFill>
                          <a:latin typeface="Roboto"/>
                          <a:ea typeface="Roboto"/>
                          <a:cs typeface="Roboto"/>
                          <a:sym typeface="Roboto"/>
                        </a:rPr>
                        <a:t>D</a:t>
                      </a:r>
                      <a:r>
                        <a:rPr lang="fr" sz="1100">
                          <a:solidFill>
                            <a:schemeClr val="dk1"/>
                          </a:solidFill>
                          <a:latin typeface="Roboto"/>
                          <a:ea typeface="Roboto"/>
                          <a:cs typeface="Roboto"/>
                          <a:sym typeface="Roboto"/>
                        </a:rPr>
                        <a:t>élais de livraison courts / longs</a:t>
                      </a:r>
                      <a:endParaRPr sz="110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lang="fr" sz="1100">
                          <a:solidFill>
                            <a:schemeClr val="dk1"/>
                          </a:solidFill>
                          <a:latin typeface="Roboto"/>
                          <a:ea typeface="Roboto"/>
                          <a:cs typeface="Roboto"/>
                          <a:sym typeface="Roboto"/>
                        </a:rPr>
                        <a:t>Coûts</a:t>
                      </a:r>
                      <a:r>
                        <a:rPr lang="fr" sz="1100">
                          <a:solidFill>
                            <a:schemeClr val="dk1"/>
                          </a:solidFill>
                          <a:latin typeface="Roboto"/>
                          <a:ea typeface="Roboto"/>
                          <a:cs typeface="Roboto"/>
                          <a:sym typeface="Roboto"/>
                        </a:rPr>
                        <a:t> de livraison </a:t>
                      </a:r>
                      <a:r>
                        <a:rPr lang="fr" sz="1100">
                          <a:solidFill>
                            <a:schemeClr val="dk1"/>
                          </a:solidFill>
                          <a:latin typeface="Roboto"/>
                          <a:ea typeface="Roboto"/>
                          <a:cs typeface="Roboto"/>
                          <a:sym typeface="Roboto"/>
                        </a:rPr>
                        <a:t>élevés</a:t>
                      </a:r>
                      <a:r>
                        <a:rPr lang="fr" sz="1100">
                          <a:solidFill>
                            <a:schemeClr val="dk1"/>
                          </a:solidFill>
                          <a:latin typeface="Roboto"/>
                          <a:ea typeface="Roboto"/>
                          <a:cs typeface="Roboto"/>
                          <a:sym typeface="Roboto"/>
                        </a:rPr>
                        <a:t> / faibles</a:t>
                      </a:r>
                      <a:endParaRPr sz="1100">
                        <a:solidFill>
                          <a:schemeClr val="dk1"/>
                        </a:solidFill>
                        <a:latin typeface="Roboto"/>
                        <a:ea typeface="Roboto"/>
                        <a:cs typeface="Roboto"/>
                        <a:sym typeface="Roboto"/>
                      </a:endParaRPr>
                    </a:p>
                  </a:txBody>
                  <a:tcPr marT="36000" marB="36000" marR="36000" marL="36000" anchor="ctr">
                    <a:lnB cap="flat" cmpd="sng" w="9525">
                      <a:solidFill>
                        <a:srgbClr val="9E9E9E"/>
                      </a:solidFill>
                      <a:prstDash val="solid"/>
                      <a:round/>
                      <a:headEnd len="sm" w="sm" type="none"/>
                      <a:tailEnd len="sm" w="sm" type="none"/>
                    </a:lnB>
                  </a:tcPr>
                </a:tc>
              </a:tr>
              <a:tr h="427500">
                <a:tc>
                  <a:txBody>
                    <a:bodyPr/>
                    <a:lstStyle/>
                    <a:p>
                      <a:pPr indent="0" lvl="0" marL="0" rtl="0" algn="ctr">
                        <a:lnSpc>
                          <a:spcPct val="100000"/>
                        </a:lnSpc>
                        <a:spcBef>
                          <a:spcPts val="0"/>
                        </a:spcBef>
                        <a:spcAft>
                          <a:spcPts val="0"/>
                        </a:spcAft>
                        <a:buNone/>
                      </a:pPr>
                      <a:r>
                        <a:rPr lang="fr" sz="1100">
                          <a:solidFill>
                            <a:schemeClr val="dk1"/>
                          </a:solidFill>
                          <a:latin typeface="Roboto"/>
                          <a:ea typeface="Roboto"/>
                          <a:cs typeface="Roboto"/>
                          <a:sym typeface="Roboto"/>
                        </a:rPr>
                        <a:t>L</a:t>
                      </a:r>
                      <a:r>
                        <a:rPr lang="fr" sz="1100">
                          <a:solidFill>
                            <a:schemeClr val="dk1"/>
                          </a:solidFill>
                          <a:latin typeface="Roboto"/>
                          <a:ea typeface="Roboto"/>
                          <a:cs typeface="Roboto"/>
                          <a:sym typeface="Roboto"/>
                        </a:rPr>
                        <a:t>es notes attribuées</a:t>
                      </a:r>
                      <a:endParaRPr sz="1100">
                        <a:solidFill>
                          <a:schemeClr val="dk1"/>
                        </a:solidFill>
                        <a:latin typeface="Roboto"/>
                        <a:ea typeface="Roboto"/>
                        <a:cs typeface="Roboto"/>
                        <a:sym typeface="Roboto"/>
                      </a:endParaRPr>
                    </a:p>
                  </a:txBody>
                  <a:tcPr marT="36000" marB="36000" marR="36000" marL="36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fr" sz="1100">
                          <a:latin typeface="Roboto"/>
                          <a:ea typeface="Roboto"/>
                          <a:cs typeface="Roboto"/>
                          <a:sym typeface="Roboto"/>
                        </a:rPr>
                        <a:t>mean_review_score</a:t>
                      </a:r>
                      <a:endParaRPr sz="1100">
                        <a:latin typeface="Roboto"/>
                        <a:ea typeface="Roboto"/>
                        <a:cs typeface="Roboto"/>
                        <a:sym typeface="Roboto"/>
                      </a:endParaRPr>
                    </a:p>
                  </a:txBody>
                  <a:tcPr marT="36000" marB="36000" marR="36000" marL="36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100">
                          <a:latin typeface="Roboto"/>
                          <a:ea typeface="Roboto"/>
                          <a:cs typeface="Roboto"/>
                          <a:sym typeface="Roboto"/>
                        </a:rPr>
                        <a:t>C</a:t>
                      </a:r>
                      <a:r>
                        <a:rPr lang="fr" sz="1100">
                          <a:latin typeface="Roboto"/>
                          <a:ea typeface="Roboto"/>
                          <a:cs typeface="Roboto"/>
                          <a:sym typeface="Roboto"/>
                        </a:rPr>
                        <a:t>lient satisfait / non satisfait</a:t>
                      </a:r>
                      <a:endParaRPr sz="1100">
                        <a:latin typeface="Roboto"/>
                        <a:ea typeface="Roboto"/>
                        <a:cs typeface="Roboto"/>
                        <a:sym typeface="Roboto"/>
                      </a:endParaRPr>
                    </a:p>
                  </a:txBody>
                  <a:tcPr marT="36000" marB="36000" marR="36000" marL="36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5575">
                <a:tc>
                  <a:txBody>
                    <a:bodyPr/>
                    <a:lstStyle/>
                    <a:p>
                      <a:pPr indent="0" lvl="0" marL="0" rtl="0" algn="ctr">
                        <a:lnSpc>
                          <a:spcPct val="100000"/>
                        </a:lnSpc>
                        <a:spcBef>
                          <a:spcPts val="0"/>
                        </a:spcBef>
                        <a:spcAft>
                          <a:spcPts val="0"/>
                        </a:spcAft>
                        <a:buNone/>
                      </a:pPr>
                      <a:r>
                        <a:rPr lang="fr" sz="1100">
                          <a:solidFill>
                            <a:schemeClr val="dk1"/>
                          </a:solidFill>
                          <a:latin typeface="Roboto"/>
                          <a:ea typeface="Roboto"/>
                          <a:cs typeface="Roboto"/>
                          <a:sym typeface="Roboto"/>
                        </a:rPr>
                        <a:t>N</a:t>
                      </a:r>
                      <a:r>
                        <a:rPr lang="fr" sz="1100">
                          <a:solidFill>
                            <a:schemeClr val="dk1"/>
                          </a:solidFill>
                          <a:latin typeface="Roboto"/>
                          <a:ea typeface="Roboto"/>
                          <a:cs typeface="Roboto"/>
                          <a:sym typeface="Roboto"/>
                        </a:rPr>
                        <a:t>ombre de commandes par clients</a:t>
                      </a:r>
                      <a:endParaRPr sz="1100">
                        <a:solidFill>
                          <a:schemeClr val="dk1"/>
                        </a:solidFill>
                        <a:latin typeface="Roboto"/>
                        <a:ea typeface="Roboto"/>
                        <a:cs typeface="Roboto"/>
                        <a:sym typeface="Roboto"/>
                      </a:endParaRPr>
                    </a:p>
                  </a:txBody>
                  <a:tcPr marT="36000" marB="36000" marR="36000" marL="36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fr" sz="1100">
                          <a:latin typeface="Roboto"/>
                          <a:ea typeface="Roboto"/>
                          <a:cs typeface="Roboto"/>
                          <a:sym typeface="Roboto"/>
                        </a:rPr>
                        <a:t>nb_orders</a:t>
                      </a:r>
                      <a:endParaRPr sz="1100">
                        <a:latin typeface="Roboto"/>
                        <a:ea typeface="Roboto"/>
                        <a:cs typeface="Roboto"/>
                        <a:sym typeface="Roboto"/>
                      </a:endParaRPr>
                    </a:p>
                  </a:txBody>
                  <a:tcPr marT="36000" marB="36000" marR="36000" marL="36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 sz="1100">
                          <a:latin typeface="Roboto"/>
                          <a:ea typeface="Roboto"/>
                          <a:cs typeface="Roboto"/>
                          <a:sym typeface="Roboto"/>
                        </a:rPr>
                        <a:t>C</a:t>
                      </a:r>
                      <a:r>
                        <a:rPr lang="fr" sz="1100">
                          <a:latin typeface="Roboto"/>
                          <a:ea typeface="Roboto"/>
                          <a:cs typeface="Roboto"/>
                          <a:sym typeface="Roboto"/>
                        </a:rPr>
                        <a:t>lient récurrent / non récurrent </a:t>
                      </a:r>
                      <a:endParaRPr sz="1100">
                        <a:latin typeface="Roboto"/>
                        <a:ea typeface="Roboto"/>
                        <a:cs typeface="Roboto"/>
                        <a:sym typeface="Roboto"/>
                      </a:endParaRPr>
                    </a:p>
                  </a:txBody>
                  <a:tcPr marT="36000" marB="36000" marR="36000" marL="36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3" name="Google Shape;93;p17"/>
          <p:cNvSpPr txBox="1"/>
          <p:nvPr>
            <p:ph type="title"/>
          </p:nvPr>
        </p:nvSpPr>
        <p:spPr>
          <a:xfrm>
            <a:off x="83100" y="216425"/>
            <a:ext cx="8453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Résumé de l’exploration des données</a:t>
            </a:r>
            <a:endParaRPr b="1" sz="2320">
              <a:solidFill>
                <a:srgbClr val="0A26CA"/>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2"/>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RFM - Age des clients sur le site Olist</a:t>
            </a:r>
            <a:endParaRPr b="1" sz="2320">
              <a:solidFill>
                <a:srgbClr val="0A26CA"/>
              </a:solidFill>
              <a:latin typeface="Roboto"/>
              <a:ea typeface="Roboto"/>
              <a:cs typeface="Roboto"/>
              <a:sym typeface="Roboto"/>
            </a:endParaRPr>
          </a:p>
        </p:txBody>
      </p:sp>
      <p:pic>
        <p:nvPicPr>
          <p:cNvPr id="522" name="Google Shape;522;p62"/>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523" name="Google Shape;523;p62"/>
          <p:cNvPicPr preferRelativeResize="0"/>
          <p:nvPr/>
        </p:nvPicPr>
        <p:blipFill>
          <a:blip r:embed="rId4">
            <a:alphaModFix/>
          </a:blip>
          <a:stretch>
            <a:fillRect/>
          </a:stretch>
        </p:blipFill>
        <p:spPr>
          <a:xfrm>
            <a:off x="853450" y="788700"/>
            <a:ext cx="6979294" cy="4050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3"/>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RFM - Age des clients lors du dernier achat</a:t>
            </a:r>
            <a:endParaRPr b="1" sz="2320">
              <a:solidFill>
                <a:srgbClr val="0A26CA"/>
              </a:solidFill>
              <a:latin typeface="Roboto"/>
              <a:ea typeface="Roboto"/>
              <a:cs typeface="Roboto"/>
              <a:sym typeface="Roboto"/>
            </a:endParaRPr>
          </a:p>
        </p:txBody>
      </p:sp>
      <p:pic>
        <p:nvPicPr>
          <p:cNvPr id="529" name="Google Shape;529;p63"/>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530" name="Google Shape;530;p63"/>
          <p:cNvPicPr preferRelativeResize="0"/>
          <p:nvPr/>
        </p:nvPicPr>
        <p:blipFill>
          <a:blip r:embed="rId4">
            <a:alphaModFix/>
          </a:blip>
          <a:stretch>
            <a:fillRect/>
          </a:stretch>
        </p:blipFill>
        <p:spPr>
          <a:xfrm>
            <a:off x="762000" y="864900"/>
            <a:ext cx="7260957" cy="4050000"/>
          </a:xfrm>
          <a:prstGeom prst="rect">
            <a:avLst/>
          </a:prstGeom>
          <a:noFill/>
          <a:ln>
            <a:noFill/>
          </a:ln>
        </p:spPr>
      </p:pic>
      <p:cxnSp>
        <p:nvCxnSpPr>
          <p:cNvPr id="531" name="Google Shape;531;p63"/>
          <p:cNvCxnSpPr/>
          <p:nvPr/>
        </p:nvCxnSpPr>
        <p:spPr>
          <a:xfrm rot="10800000">
            <a:off x="1341375" y="984475"/>
            <a:ext cx="0" cy="492000"/>
          </a:xfrm>
          <a:prstGeom prst="straightConnector1">
            <a:avLst/>
          </a:prstGeom>
          <a:noFill/>
          <a:ln cap="flat" cmpd="sng" w="9525">
            <a:solidFill>
              <a:srgbClr val="BA0000"/>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4"/>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Analyses à l’aide du RFM</a:t>
            </a:r>
            <a:endParaRPr b="1" sz="2320">
              <a:solidFill>
                <a:srgbClr val="0A26CA"/>
              </a:solidFill>
              <a:latin typeface="Roboto"/>
              <a:ea typeface="Roboto"/>
              <a:cs typeface="Roboto"/>
              <a:sym typeface="Roboto"/>
            </a:endParaRPr>
          </a:p>
        </p:txBody>
      </p:sp>
      <p:sp>
        <p:nvSpPr>
          <p:cNvPr id="537" name="Google Shape;537;p64"/>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lifetimes</a:t>
            </a:r>
            <a:endParaRPr sz="1100">
              <a:latin typeface="Roboto"/>
              <a:ea typeface="Roboto"/>
              <a:cs typeface="Roboto"/>
              <a:sym typeface="Roboto"/>
            </a:endParaRPr>
          </a:p>
        </p:txBody>
      </p:sp>
      <p:pic>
        <p:nvPicPr>
          <p:cNvPr id="538" name="Google Shape;538;p64"/>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grpSp>
        <p:nvGrpSpPr>
          <p:cNvPr id="539" name="Google Shape;539;p64"/>
          <p:cNvGrpSpPr/>
          <p:nvPr/>
        </p:nvGrpSpPr>
        <p:grpSpPr>
          <a:xfrm>
            <a:off x="210713" y="864900"/>
            <a:ext cx="8025887" cy="3419026"/>
            <a:chOff x="210713" y="864900"/>
            <a:chExt cx="8025887" cy="3419026"/>
          </a:xfrm>
        </p:grpSpPr>
        <p:pic>
          <p:nvPicPr>
            <p:cNvPr id="540" name="Google Shape;540;p64"/>
            <p:cNvPicPr preferRelativeResize="0"/>
            <p:nvPr/>
          </p:nvPicPr>
          <p:blipFill>
            <a:blip r:embed="rId4">
              <a:alphaModFix/>
            </a:blip>
            <a:stretch>
              <a:fillRect/>
            </a:stretch>
          </p:blipFill>
          <p:spPr>
            <a:xfrm>
              <a:off x="210713" y="901075"/>
              <a:ext cx="4039637" cy="3382849"/>
            </a:xfrm>
            <a:prstGeom prst="rect">
              <a:avLst/>
            </a:prstGeom>
            <a:noFill/>
            <a:ln>
              <a:noFill/>
            </a:ln>
          </p:spPr>
        </p:pic>
        <p:pic>
          <p:nvPicPr>
            <p:cNvPr id="541" name="Google Shape;541;p64"/>
            <p:cNvPicPr preferRelativeResize="0"/>
            <p:nvPr/>
          </p:nvPicPr>
          <p:blipFill>
            <a:blip r:embed="rId5">
              <a:alphaModFix/>
            </a:blip>
            <a:stretch>
              <a:fillRect/>
            </a:stretch>
          </p:blipFill>
          <p:spPr>
            <a:xfrm>
              <a:off x="4402750" y="864900"/>
              <a:ext cx="3833850" cy="3419026"/>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PCA  - Cercles de corrélations</a:t>
            </a:r>
            <a:endParaRPr sz="2320"/>
          </a:p>
        </p:txBody>
      </p:sp>
      <p:sp>
        <p:nvSpPr>
          <p:cNvPr id="547" name="Google Shape;547;p65"/>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Yellowbrick v1.3</a:t>
            </a:r>
            <a:endParaRPr sz="1100">
              <a:latin typeface="Roboto"/>
              <a:ea typeface="Roboto"/>
              <a:cs typeface="Roboto"/>
              <a:sym typeface="Roboto"/>
            </a:endParaRPr>
          </a:p>
        </p:txBody>
      </p:sp>
      <p:grpSp>
        <p:nvGrpSpPr>
          <p:cNvPr id="548" name="Google Shape;548;p65"/>
          <p:cNvGrpSpPr/>
          <p:nvPr/>
        </p:nvGrpSpPr>
        <p:grpSpPr>
          <a:xfrm>
            <a:off x="2961586" y="1100696"/>
            <a:ext cx="6005963" cy="3208015"/>
            <a:chOff x="3048204" y="1024450"/>
            <a:chExt cx="5918954" cy="3114275"/>
          </a:xfrm>
        </p:grpSpPr>
        <p:pic>
          <p:nvPicPr>
            <p:cNvPr id="549" name="Google Shape;549;p65"/>
            <p:cNvPicPr preferRelativeResize="0"/>
            <p:nvPr/>
          </p:nvPicPr>
          <p:blipFill rotWithShape="1">
            <a:blip r:embed="rId3">
              <a:alphaModFix/>
            </a:blip>
            <a:srcRect b="-1277" l="0" r="46549" t="53417"/>
            <a:stretch/>
          </p:blipFill>
          <p:spPr>
            <a:xfrm>
              <a:off x="5869131" y="1080638"/>
              <a:ext cx="3098027" cy="2982224"/>
            </a:xfrm>
            <a:prstGeom prst="rect">
              <a:avLst/>
            </a:prstGeom>
            <a:noFill/>
            <a:ln>
              <a:noFill/>
            </a:ln>
          </p:spPr>
        </p:pic>
        <p:pic>
          <p:nvPicPr>
            <p:cNvPr id="550" name="Google Shape;550;p65"/>
            <p:cNvPicPr preferRelativeResize="0"/>
            <p:nvPr/>
          </p:nvPicPr>
          <p:blipFill rotWithShape="1">
            <a:blip r:embed="rId3">
              <a:alphaModFix/>
            </a:blip>
            <a:srcRect b="47960" l="48485" r="0" t="2059"/>
            <a:stretch/>
          </p:blipFill>
          <p:spPr>
            <a:xfrm>
              <a:off x="3048204" y="1024450"/>
              <a:ext cx="2985750" cy="3114275"/>
            </a:xfrm>
            <a:prstGeom prst="rect">
              <a:avLst/>
            </a:prstGeom>
            <a:noFill/>
            <a:ln>
              <a:noFill/>
            </a:ln>
          </p:spPr>
        </p:pic>
      </p:grpSp>
      <p:sp>
        <p:nvSpPr>
          <p:cNvPr id="551" name="Google Shape;551;p65"/>
          <p:cNvSpPr txBox="1"/>
          <p:nvPr/>
        </p:nvSpPr>
        <p:spPr>
          <a:xfrm>
            <a:off x="1114800" y="698850"/>
            <a:ext cx="6695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500">
                <a:latin typeface="Roboto"/>
                <a:ea typeface="Roboto"/>
                <a:cs typeface="Roboto"/>
                <a:sym typeface="Roboto"/>
              </a:rPr>
              <a:t>Cercles de corrélations des 6 premiers axes</a:t>
            </a:r>
            <a:endParaRPr sz="1500">
              <a:latin typeface="Roboto"/>
              <a:ea typeface="Roboto"/>
              <a:cs typeface="Roboto"/>
              <a:sym typeface="Roboto"/>
            </a:endParaRPr>
          </a:p>
        </p:txBody>
      </p:sp>
      <p:sp>
        <p:nvSpPr>
          <p:cNvPr id="552" name="Google Shape;552;p65"/>
          <p:cNvSpPr txBox="1"/>
          <p:nvPr/>
        </p:nvSpPr>
        <p:spPr>
          <a:xfrm>
            <a:off x="568375" y="4205813"/>
            <a:ext cx="21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Roboto"/>
                <a:ea typeface="Roboto"/>
                <a:cs typeface="Roboto"/>
                <a:sym typeface="Roboto"/>
              </a:rPr>
              <a:t>F1 = mean_review_score</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fr" sz="1200">
                <a:solidFill>
                  <a:schemeClr val="dk1"/>
                </a:solidFill>
                <a:latin typeface="Roboto"/>
                <a:ea typeface="Roboto"/>
                <a:cs typeface="Roboto"/>
                <a:sym typeface="Roboto"/>
              </a:rPr>
              <a:t>F2 = favorite_sale_day</a:t>
            </a:r>
            <a:endParaRPr sz="1200">
              <a:solidFill>
                <a:schemeClr val="dk1"/>
              </a:solidFill>
              <a:latin typeface="Roboto"/>
              <a:ea typeface="Roboto"/>
              <a:cs typeface="Roboto"/>
              <a:sym typeface="Roboto"/>
            </a:endParaRPr>
          </a:p>
        </p:txBody>
      </p:sp>
      <p:sp>
        <p:nvSpPr>
          <p:cNvPr id="553" name="Google Shape;553;p65"/>
          <p:cNvSpPr txBox="1"/>
          <p:nvPr/>
        </p:nvSpPr>
        <p:spPr>
          <a:xfrm>
            <a:off x="3463888" y="4193588"/>
            <a:ext cx="214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Roboto"/>
                <a:ea typeface="Roboto"/>
                <a:cs typeface="Roboto"/>
                <a:sym typeface="Roboto"/>
              </a:rPr>
              <a:t>F3 = order_mean_delay</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fr" sz="1200">
                <a:solidFill>
                  <a:schemeClr val="dk1"/>
                </a:solidFill>
                <a:latin typeface="Roboto"/>
                <a:ea typeface="Roboto"/>
                <a:cs typeface="Roboto"/>
                <a:sym typeface="Roboto"/>
              </a:rPr>
              <a:t>F4 = favorite_sales_month</a:t>
            </a:r>
            <a:endParaRPr sz="1200">
              <a:solidFill>
                <a:schemeClr val="dk1"/>
              </a:solidFill>
              <a:latin typeface="Roboto"/>
              <a:ea typeface="Roboto"/>
              <a:cs typeface="Roboto"/>
              <a:sym typeface="Roboto"/>
            </a:endParaRPr>
          </a:p>
        </p:txBody>
      </p:sp>
      <p:sp>
        <p:nvSpPr>
          <p:cNvPr id="554" name="Google Shape;554;p65"/>
          <p:cNvSpPr txBox="1"/>
          <p:nvPr/>
        </p:nvSpPr>
        <p:spPr>
          <a:xfrm>
            <a:off x="6324600" y="4193588"/>
            <a:ext cx="208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Roboto"/>
                <a:ea typeface="Roboto"/>
                <a:cs typeface="Roboto"/>
                <a:sym typeface="Roboto"/>
              </a:rPr>
              <a:t>F5 = freight_ratio</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fr" sz="1200">
                <a:solidFill>
                  <a:schemeClr val="dk1"/>
                </a:solidFill>
                <a:latin typeface="Roboto"/>
                <a:ea typeface="Roboto"/>
                <a:cs typeface="Roboto"/>
                <a:sym typeface="Roboto"/>
              </a:rPr>
              <a:t>F6 = harvesine_distance</a:t>
            </a:r>
            <a:endParaRPr/>
          </a:p>
        </p:txBody>
      </p:sp>
      <p:pic>
        <p:nvPicPr>
          <p:cNvPr id="555" name="Google Shape;555;p65"/>
          <p:cNvPicPr preferRelativeResize="0"/>
          <p:nvPr/>
        </p:nvPicPr>
        <p:blipFill rotWithShape="1">
          <a:blip r:embed="rId4">
            <a:alphaModFix/>
          </a:blip>
          <a:srcRect b="24058" l="0" r="0" t="23401"/>
          <a:stretch/>
        </p:blipFill>
        <p:spPr>
          <a:xfrm>
            <a:off x="8018674" y="21900"/>
            <a:ext cx="1089976" cy="572700"/>
          </a:xfrm>
          <a:prstGeom prst="rect">
            <a:avLst/>
          </a:prstGeom>
          <a:noFill/>
          <a:ln>
            <a:noFill/>
          </a:ln>
        </p:spPr>
      </p:pic>
      <p:pic>
        <p:nvPicPr>
          <p:cNvPr id="556" name="Google Shape;556;p65"/>
          <p:cNvPicPr preferRelativeResize="0"/>
          <p:nvPr/>
        </p:nvPicPr>
        <p:blipFill>
          <a:blip r:embed="rId5">
            <a:alphaModFix/>
          </a:blip>
          <a:stretch>
            <a:fillRect/>
          </a:stretch>
        </p:blipFill>
        <p:spPr>
          <a:xfrm>
            <a:off x="206550" y="1149825"/>
            <a:ext cx="3051001" cy="3043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6"/>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PCA - Réduction des dimensions K = 2</a:t>
            </a:r>
            <a:endParaRPr sz="2320"/>
          </a:p>
        </p:txBody>
      </p:sp>
      <p:sp>
        <p:nvSpPr>
          <p:cNvPr id="562" name="Google Shape;562;p66"/>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Yellowbrick v1.3</a:t>
            </a:r>
            <a:endParaRPr sz="1100">
              <a:latin typeface="Roboto"/>
              <a:ea typeface="Roboto"/>
              <a:cs typeface="Roboto"/>
              <a:sym typeface="Roboto"/>
            </a:endParaRPr>
          </a:p>
        </p:txBody>
      </p:sp>
      <p:pic>
        <p:nvPicPr>
          <p:cNvPr id="563" name="Google Shape;563;p66"/>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sp>
        <p:nvSpPr>
          <p:cNvPr id="564" name="Google Shape;564;p66"/>
          <p:cNvSpPr txBox="1"/>
          <p:nvPr/>
        </p:nvSpPr>
        <p:spPr>
          <a:xfrm>
            <a:off x="1013825" y="4292375"/>
            <a:ext cx="5501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sz="1200">
                <a:highlight>
                  <a:srgbClr val="FFFFFF"/>
                </a:highlight>
                <a:latin typeface="Roboto"/>
                <a:ea typeface="Roboto"/>
                <a:cs typeface="Roboto"/>
                <a:sym typeface="Roboto"/>
              </a:rPr>
              <a:t>La réduction de dimension offre les mêmes axes de segmentation</a:t>
            </a:r>
            <a:endParaRPr sz="1200">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fr" sz="1200">
                <a:highlight>
                  <a:srgbClr val="FFFFFF"/>
                </a:highlight>
                <a:latin typeface="Roboto"/>
                <a:ea typeface="Roboto"/>
                <a:cs typeface="Roboto"/>
                <a:sym typeface="Roboto"/>
              </a:rPr>
              <a:t>les scores silhouette sont ici meilleurs comparés au données brutes</a:t>
            </a:r>
            <a:endParaRPr sz="1200">
              <a:highlight>
                <a:srgbClr val="FFFFFF"/>
              </a:highlight>
              <a:latin typeface="Roboto"/>
              <a:ea typeface="Roboto"/>
              <a:cs typeface="Roboto"/>
              <a:sym typeface="Roboto"/>
            </a:endParaRPr>
          </a:p>
        </p:txBody>
      </p:sp>
      <p:cxnSp>
        <p:nvCxnSpPr>
          <p:cNvPr id="565" name="Google Shape;565;p66"/>
          <p:cNvCxnSpPr/>
          <p:nvPr/>
        </p:nvCxnSpPr>
        <p:spPr>
          <a:xfrm flipH="1" rot="10800000">
            <a:off x="375575" y="4565225"/>
            <a:ext cx="442800" cy="8400"/>
          </a:xfrm>
          <a:prstGeom prst="straightConnector1">
            <a:avLst/>
          </a:prstGeom>
          <a:noFill/>
          <a:ln cap="flat" cmpd="sng" w="19050">
            <a:solidFill>
              <a:srgbClr val="BA0000"/>
            </a:solidFill>
            <a:prstDash val="solid"/>
            <a:round/>
            <a:headEnd len="med" w="med" type="none"/>
            <a:tailEnd len="med" w="med" type="triangle"/>
          </a:ln>
        </p:spPr>
      </p:cxnSp>
      <p:pic>
        <p:nvPicPr>
          <p:cNvPr id="566" name="Google Shape;566;p66"/>
          <p:cNvPicPr preferRelativeResize="0"/>
          <p:nvPr/>
        </p:nvPicPr>
        <p:blipFill>
          <a:blip r:embed="rId4">
            <a:alphaModFix/>
          </a:blip>
          <a:stretch>
            <a:fillRect/>
          </a:stretch>
        </p:blipFill>
        <p:spPr>
          <a:xfrm>
            <a:off x="152400" y="941100"/>
            <a:ext cx="8839200" cy="31769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7"/>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PCA - Exemple de segmentation avec PCA (Kmeans)</a:t>
            </a:r>
            <a:endParaRPr sz="2320"/>
          </a:p>
        </p:txBody>
      </p:sp>
      <p:pic>
        <p:nvPicPr>
          <p:cNvPr id="572" name="Google Shape;572;p67"/>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573" name="Google Shape;573;p67"/>
          <p:cNvPicPr preferRelativeResize="0"/>
          <p:nvPr/>
        </p:nvPicPr>
        <p:blipFill>
          <a:blip r:embed="rId4">
            <a:alphaModFix/>
          </a:blip>
          <a:stretch>
            <a:fillRect/>
          </a:stretch>
        </p:blipFill>
        <p:spPr>
          <a:xfrm>
            <a:off x="152400" y="1017300"/>
            <a:ext cx="8839201" cy="309887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8"/>
          <p:cNvSpPr txBox="1"/>
          <p:nvPr>
            <p:ph type="title"/>
          </p:nvPr>
        </p:nvSpPr>
        <p:spPr>
          <a:xfrm>
            <a:off x="82800" y="139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HDBSCAN</a:t>
            </a:r>
            <a:r>
              <a:rPr b="1" lang="fr" sz="2320">
                <a:solidFill>
                  <a:srgbClr val="0A26CA"/>
                </a:solidFill>
                <a:latin typeface="Roboto"/>
                <a:ea typeface="Roboto"/>
                <a:cs typeface="Roboto"/>
                <a:sym typeface="Roboto"/>
              </a:rPr>
              <a:t> - Visualisation des clusters</a:t>
            </a:r>
            <a:endParaRPr sz="2320"/>
          </a:p>
        </p:txBody>
      </p:sp>
      <p:pic>
        <p:nvPicPr>
          <p:cNvPr id="579" name="Google Shape;579;p68"/>
          <p:cNvPicPr preferRelativeResize="0"/>
          <p:nvPr/>
        </p:nvPicPr>
        <p:blipFill>
          <a:blip r:embed="rId3">
            <a:alphaModFix/>
          </a:blip>
          <a:stretch>
            <a:fillRect/>
          </a:stretch>
        </p:blipFill>
        <p:spPr>
          <a:xfrm>
            <a:off x="709450" y="1162700"/>
            <a:ext cx="3795288" cy="3271350"/>
          </a:xfrm>
          <a:prstGeom prst="rect">
            <a:avLst/>
          </a:prstGeom>
          <a:noFill/>
          <a:ln>
            <a:noFill/>
          </a:ln>
        </p:spPr>
      </p:pic>
      <p:pic>
        <p:nvPicPr>
          <p:cNvPr id="580" name="Google Shape;580;p68"/>
          <p:cNvPicPr preferRelativeResize="0"/>
          <p:nvPr/>
        </p:nvPicPr>
        <p:blipFill>
          <a:blip r:embed="rId4">
            <a:alphaModFix/>
          </a:blip>
          <a:stretch>
            <a:fillRect/>
          </a:stretch>
        </p:blipFill>
        <p:spPr>
          <a:xfrm>
            <a:off x="4640923" y="1162700"/>
            <a:ext cx="3833052" cy="3271350"/>
          </a:xfrm>
          <a:prstGeom prst="rect">
            <a:avLst/>
          </a:prstGeom>
          <a:noFill/>
          <a:ln>
            <a:noFill/>
          </a:ln>
        </p:spPr>
      </p:pic>
      <p:sp>
        <p:nvSpPr>
          <p:cNvPr id="581" name="Google Shape;581;p68"/>
          <p:cNvSpPr txBox="1"/>
          <p:nvPr/>
        </p:nvSpPr>
        <p:spPr>
          <a:xfrm>
            <a:off x="3113600" y="7887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0A26CA"/>
                </a:solidFill>
                <a:latin typeface="Roboto"/>
                <a:ea typeface="Roboto"/>
                <a:cs typeface="Roboto"/>
                <a:sym typeface="Roboto"/>
              </a:rPr>
              <a:t>Clusters HDBSCAN - 3 clusters identifiés</a:t>
            </a:r>
            <a:endParaRPr sz="1200">
              <a:latin typeface="Roboto"/>
              <a:ea typeface="Roboto"/>
              <a:cs typeface="Roboto"/>
              <a:sym typeface="Roboto"/>
            </a:endParaRPr>
          </a:p>
        </p:txBody>
      </p:sp>
      <p:pic>
        <p:nvPicPr>
          <p:cNvPr id="582" name="Google Shape;582;p68"/>
          <p:cNvPicPr preferRelativeResize="0"/>
          <p:nvPr/>
        </p:nvPicPr>
        <p:blipFill rotWithShape="1">
          <a:blip r:embed="rId5">
            <a:alphaModFix/>
          </a:blip>
          <a:srcRect b="24058" l="0" r="0" t="23401"/>
          <a:stretch/>
        </p:blipFill>
        <p:spPr>
          <a:xfrm>
            <a:off x="8018674" y="21900"/>
            <a:ext cx="1089976" cy="57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83100" y="216425"/>
            <a:ext cx="8453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Localisation de Olist et des villes du dataset</a:t>
            </a:r>
            <a:endParaRPr b="1" sz="2320">
              <a:solidFill>
                <a:srgbClr val="0A26CA"/>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grpSp>
        <p:nvGrpSpPr>
          <p:cNvPr id="100" name="Google Shape;100;p18"/>
          <p:cNvGrpSpPr/>
          <p:nvPr/>
        </p:nvGrpSpPr>
        <p:grpSpPr>
          <a:xfrm>
            <a:off x="1081826" y="750942"/>
            <a:ext cx="7132617" cy="4000035"/>
            <a:chOff x="1081850" y="827138"/>
            <a:chExt cx="7182174" cy="4012474"/>
          </a:xfrm>
        </p:grpSpPr>
        <p:pic>
          <p:nvPicPr>
            <p:cNvPr id="101" name="Google Shape;101;p18"/>
            <p:cNvPicPr preferRelativeResize="0"/>
            <p:nvPr/>
          </p:nvPicPr>
          <p:blipFill>
            <a:blip r:embed="rId4">
              <a:alphaModFix/>
            </a:blip>
            <a:stretch>
              <a:fillRect/>
            </a:stretch>
          </p:blipFill>
          <p:spPr>
            <a:xfrm>
              <a:off x="1081850" y="827138"/>
              <a:ext cx="7182174" cy="4012474"/>
            </a:xfrm>
            <a:prstGeom prst="rect">
              <a:avLst/>
            </a:prstGeom>
            <a:noFill/>
            <a:ln cap="flat" cmpd="sng" w="9525">
              <a:solidFill>
                <a:schemeClr val="dk1"/>
              </a:solidFill>
              <a:prstDash val="solid"/>
              <a:round/>
              <a:headEnd len="sm" w="sm" type="none"/>
              <a:tailEnd len="sm" w="sm" type="none"/>
            </a:ln>
          </p:spPr>
        </p:pic>
        <p:sp>
          <p:nvSpPr>
            <p:cNvPr id="102" name="Google Shape;102;p18"/>
            <p:cNvSpPr/>
            <p:nvPr/>
          </p:nvSpPr>
          <p:spPr>
            <a:xfrm>
              <a:off x="4187000" y="2833450"/>
              <a:ext cx="1290300" cy="79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8"/>
          <p:cNvSpPr txBox="1"/>
          <p:nvPr/>
        </p:nvSpPr>
        <p:spPr>
          <a:xfrm>
            <a:off x="6225125" y="4743300"/>
            <a:ext cx="2919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100">
                <a:latin typeface="Roboto"/>
                <a:ea typeface="Roboto"/>
                <a:cs typeface="Roboto"/>
                <a:sym typeface="Roboto"/>
              </a:rPr>
              <a:t>made with Folium</a:t>
            </a:r>
            <a:endParaRPr sz="11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blip>
          <a:stretch>
            <a:fillRect/>
          </a:stretch>
        </p:blipFill>
        <p:spPr>
          <a:xfrm>
            <a:off x="243266" y="865325"/>
            <a:ext cx="8657468" cy="3820975"/>
          </a:xfrm>
          <a:prstGeom prst="rect">
            <a:avLst/>
          </a:prstGeom>
          <a:noFill/>
          <a:ln>
            <a:noFill/>
          </a:ln>
        </p:spPr>
      </p:pic>
      <p:pic>
        <p:nvPicPr>
          <p:cNvPr id="109" name="Google Shape;109;p19"/>
          <p:cNvPicPr preferRelativeResize="0"/>
          <p:nvPr/>
        </p:nvPicPr>
        <p:blipFill rotWithShape="1">
          <a:blip r:embed="rId4">
            <a:alphaModFix/>
          </a:blip>
          <a:srcRect b="24058" l="0" r="0" t="23401"/>
          <a:stretch/>
        </p:blipFill>
        <p:spPr>
          <a:xfrm>
            <a:off x="8018674" y="21900"/>
            <a:ext cx="1089976" cy="572700"/>
          </a:xfrm>
          <a:prstGeom prst="rect">
            <a:avLst/>
          </a:prstGeom>
          <a:noFill/>
          <a:ln>
            <a:noFill/>
          </a:ln>
        </p:spPr>
      </p:pic>
      <p:pic>
        <p:nvPicPr>
          <p:cNvPr id="110" name="Google Shape;110;p19"/>
          <p:cNvPicPr preferRelativeResize="0"/>
          <p:nvPr/>
        </p:nvPicPr>
        <p:blipFill>
          <a:blip r:embed="rId5">
            <a:alphaModFix/>
          </a:blip>
          <a:stretch>
            <a:fillRect/>
          </a:stretch>
        </p:blipFill>
        <p:spPr>
          <a:xfrm>
            <a:off x="5069575" y="1467200"/>
            <a:ext cx="403375" cy="403375"/>
          </a:xfrm>
          <a:prstGeom prst="rect">
            <a:avLst/>
          </a:prstGeom>
          <a:noFill/>
          <a:ln>
            <a:noFill/>
          </a:ln>
        </p:spPr>
      </p:pic>
      <p:pic>
        <p:nvPicPr>
          <p:cNvPr id="111" name="Google Shape;111;p19"/>
          <p:cNvPicPr preferRelativeResize="0"/>
          <p:nvPr/>
        </p:nvPicPr>
        <p:blipFill>
          <a:blip r:embed="rId6">
            <a:alphaModFix/>
          </a:blip>
          <a:stretch>
            <a:fillRect/>
          </a:stretch>
        </p:blipFill>
        <p:spPr>
          <a:xfrm>
            <a:off x="853200" y="3871149"/>
            <a:ext cx="325675" cy="325675"/>
          </a:xfrm>
          <a:prstGeom prst="rect">
            <a:avLst/>
          </a:prstGeom>
          <a:noFill/>
          <a:ln>
            <a:noFill/>
          </a:ln>
        </p:spPr>
      </p:pic>
      <p:sp>
        <p:nvSpPr>
          <p:cNvPr id="112" name="Google Shape;112;p19"/>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commandes </a:t>
            </a:r>
            <a:r>
              <a:rPr b="1" lang="fr" sz="2320">
                <a:solidFill>
                  <a:srgbClr val="0A26CA"/>
                </a:solidFill>
                <a:latin typeface="Roboto"/>
                <a:ea typeface="Roboto"/>
                <a:cs typeface="Roboto"/>
                <a:sym typeface="Roboto"/>
              </a:rPr>
              <a:t>journalières</a:t>
            </a:r>
            <a:endParaRPr b="1" sz="2320">
              <a:solidFill>
                <a:srgbClr val="0A26CA"/>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83100" y="216425"/>
            <a:ext cx="8453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fr" sz="2320">
                <a:solidFill>
                  <a:srgbClr val="0A26CA"/>
                </a:solidFill>
                <a:latin typeface="Roboto"/>
                <a:ea typeface="Roboto"/>
                <a:cs typeface="Roboto"/>
                <a:sym typeface="Roboto"/>
              </a:rPr>
              <a:t>Analyse des données - Les catégories de produits</a:t>
            </a:r>
            <a:endParaRPr b="1" sz="2320">
              <a:solidFill>
                <a:srgbClr val="0A26CA"/>
              </a:solidFill>
              <a:latin typeface="Roboto"/>
              <a:ea typeface="Roboto"/>
              <a:cs typeface="Roboto"/>
              <a:sym typeface="Roboto"/>
            </a:endParaRPr>
          </a:p>
        </p:txBody>
      </p:sp>
      <p:pic>
        <p:nvPicPr>
          <p:cNvPr id="118" name="Google Shape;118;p20"/>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119" name="Google Shape;119;p20"/>
          <p:cNvPicPr preferRelativeResize="0"/>
          <p:nvPr/>
        </p:nvPicPr>
        <p:blipFill>
          <a:blip r:embed="rId4">
            <a:alphaModFix/>
          </a:blip>
          <a:stretch>
            <a:fillRect/>
          </a:stretch>
        </p:blipFill>
        <p:spPr>
          <a:xfrm>
            <a:off x="1276335" y="941525"/>
            <a:ext cx="6591330" cy="4049575"/>
          </a:xfrm>
          <a:prstGeom prst="rect">
            <a:avLst/>
          </a:prstGeom>
          <a:noFill/>
          <a:ln>
            <a:noFill/>
          </a:ln>
        </p:spPr>
      </p:pic>
      <p:pic>
        <p:nvPicPr>
          <p:cNvPr id="120" name="Google Shape;120;p20"/>
          <p:cNvPicPr preferRelativeResize="0"/>
          <p:nvPr/>
        </p:nvPicPr>
        <p:blipFill>
          <a:blip r:embed="rId5">
            <a:alphaModFix/>
          </a:blip>
          <a:stretch>
            <a:fillRect/>
          </a:stretch>
        </p:blipFill>
        <p:spPr>
          <a:xfrm>
            <a:off x="1795720" y="3284620"/>
            <a:ext cx="283500" cy="283500"/>
          </a:xfrm>
          <a:prstGeom prst="rect">
            <a:avLst/>
          </a:prstGeom>
          <a:noFill/>
          <a:ln>
            <a:noFill/>
          </a:ln>
        </p:spPr>
      </p:pic>
      <p:pic>
        <p:nvPicPr>
          <p:cNvPr id="121" name="Google Shape;121;p20"/>
          <p:cNvPicPr preferRelativeResize="0"/>
          <p:nvPr/>
        </p:nvPicPr>
        <p:blipFill>
          <a:blip r:embed="rId6">
            <a:alphaModFix/>
          </a:blip>
          <a:stretch>
            <a:fillRect/>
          </a:stretch>
        </p:blipFill>
        <p:spPr>
          <a:xfrm>
            <a:off x="3649575" y="3089100"/>
            <a:ext cx="283500" cy="283500"/>
          </a:xfrm>
          <a:prstGeom prst="rect">
            <a:avLst/>
          </a:prstGeom>
          <a:noFill/>
          <a:ln>
            <a:noFill/>
          </a:ln>
        </p:spPr>
      </p:pic>
      <p:pic>
        <p:nvPicPr>
          <p:cNvPr id="122" name="Google Shape;122;p20"/>
          <p:cNvPicPr preferRelativeResize="0"/>
          <p:nvPr/>
        </p:nvPicPr>
        <p:blipFill>
          <a:blip r:embed="rId7">
            <a:alphaModFix/>
          </a:blip>
          <a:stretch>
            <a:fillRect/>
          </a:stretch>
        </p:blipFill>
        <p:spPr>
          <a:xfrm>
            <a:off x="4288501" y="2869299"/>
            <a:ext cx="283500" cy="283480"/>
          </a:xfrm>
          <a:prstGeom prst="rect">
            <a:avLst/>
          </a:prstGeom>
          <a:noFill/>
          <a:ln>
            <a:noFill/>
          </a:ln>
        </p:spPr>
      </p:pic>
      <p:pic>
        <p:nvPicPr>
          <p:cNvPr id="123" name="Google Shape;123;p20"/>
          <p:cNvPicPr preferRelativeResize="0"/>
          <p:nvPr/>
        </p:nvPicPr>
        <p:blipFill>
          <a:blip r:embed="rId8">
            <a:alphaModFix/>
          </a:blip>
          <a:stretch>
            <a:fillRect/>
          </a:stretch>
        </p:blipFill>
        <p:spPr>
          <a:xfrm>
            <a:off x="6108198" y="3408700"/>
            <a:ext cx="343263" cy="283500"/>
          </a:xfrm>
          <a:prstGeom prst="rect">
            <a:avLst/>
          </a:prstGeom>
          <a:noFill/>
          <a:ln>
            <a:noFill/>
          </a:ln>
        </p:spPr>
      </p:pic>
      <p:pic>
        <p:nvPicPr>
          <p:cNvPr id="124" name="Google Shape;124;p20"/>
          <p:cNvPicPr preferRelativeResize="0"/>
          <p:nvPr/>
        </p:nvPicPr>
        <p:blipFill>
          <a:blip r:embed="rId9">
            <a:alphaModFix/>
          </a:blip>
          <a:stretch>
            <a:fillRect/>
          </a:stretch>
        </p:blipFill>
        <p:spPr>
          <a:xfrm>
            <a:off x="7396823" y="3474573"/>
            <a:ext cx="283500" cy="283500"/>
          </a:xfrm>
          <a:prstGeom prst="rect">
            <a:avLst/>
          </a:prstGeom>
          <a:noFill/>
          <a:ln>
            <a:noFill/>
          </a:ln>
        </p:spPr>
      </p:pic>
      <p:pic>
        <p:nvPicPr>
          <p:cNvPr id="125" name="Google Shape;125;p20"/>
          <p:cNvPicPr preferRelativeResize="0"/>
          <p:nvPr/>
        </p:nvPicPr>
        <p:blipFill>
          <a:blip r:embed="rId10">
            <a:alphaModFix/>
          </a:blip>
          <a:stretch>
            <a:fillRect/>
          </a:stretch>
        </p:blipFill>
        <p:spPr>
          <a:xfrm>
            <a:off x="6752500" y="3568126"/>
            <a:ext cx="343250" cy="258447"/>
          </a:xfrm>
          <a:prstGeom prst="rect">
            <a:avLst/>
          </a:prstGeom>
          <a:noFill/>
          <a:ln>
            <a:noFill/>
          </a:ln>
        </p:spPr>
      </p:pic>
      <p:pic>
        <p:nvPicPr>
          <p:cNvPr id="126" name="Google Shape;126;p20"/>
          <p:cNvPicPr preferRelativeResize="0"/>
          <p:nvPr/>
        </p:nvPicPr>
        <p:blipFill>
          <a:blip r:embed="rId11">
            <a:alphaModFix/>
          </a:blip>
          <a:stretch>
            <a:fillRect/>
          </a:stretch>
        </p:blipFill>
        <p:spPr>
          <a:xfrm>
            <a:off x="5523650" y="3372594"/>
            <a:ext cx="283500" cy="265170"/>
          </a:xfrm>
          <a:prstGeom prst="rect">
            <a:avLst/>
          </a:prstGeom>
          <a:noFill/>
          <a:ln>
            <a:noFill/>
          </a:ln>
        </p:spPr>
      </p:pic>
      <p:pic>
        <p:nvPicPr>
          <p:cNvPr id="127" name="Google Shape;127;p20"/>
          <p:cNvPicPr preferRelativeResize="0"/>
          <p:nvPr/>
        </p:nvPicPr>
        <p:blipFill>
          <a:blip r:embed="rId12">
            <a:alphaModFix/>
          </a:blip>
          <a:stretch>
            <a:fillRect/>
          </a:stretch>
        </p:blipFill>
        <p:spPr>
          <a:xfrm>
            <a:off x="4904372" y="3568122"/>
            <a:ext cx="258450" cy="258450"/>
          </a:xfrm>
          <a:prstGeom prst="rect">
            <a:avLst/>
          </a:prstGeom>
          <a:noFill/>
          <a:ln>
            <a:noFill/>
          </a:ln>
        </p:spPr>
      </p:pic>
      <p:pic>
        <p:nvPicPr>
          <p:cNvPr id="128" name="Google Shape;128;p20"/>
          <p:cNvPicPr preferRelativeResize="0"/>
          <p:nvPr/>
        </p:nvPicPr>
        <p:blipFill>
          <a:blip r:embed="rId13">
            <a:alphaModFix/>
          </a:blip>
          <a:stretch>
            <a:fillRect/>
          </a:stretch>
        </p:blipFill>
        <p:spPr>
          <a:xfrm>
            <a:off x="2425397" y="3001122"/>
            <a:ext cx="283500" cy="283500"/>
          </a:xfrm>
          <a:prstGeom prst="rect">
            <a:avLst/>
          </a:prstGeom>
          <a:noFill/>
          <a:ln>
            <a:noFill/>
          </a:ln>
        </p:spPr>
      </p:pic>
      <p:pic>
        <p:nvPicPr>
          <p:cNvPr id="129" name="Google Shape;129;p20"/>
          <p:cNvPicPr preferRelativeResize="0"/>
          <p:nvPr/>
        </p:nvPicPr>
        <p:blipFill>
          <a:blip r:embed="rId14">
            <a:alphaModFix/>
          </a:blip>
          <a:stretch>
            <a:fillRect/>
          </a:stretch>
        </p:blipFill>
        <p:spPr>
          <a:xfrm>
            <a:off x="3054399" y="1500374"/>
            <a:ext cx="283500" cy="283500"/>
          </a:xfrm>
          <a:prstGeom prst="rect">
            <a:avLst/>
          </a:prstGeom>
          <a:noFill/>
          <a:ln>
            <a:noFill/>
          </a:ln>
        </p:spPr>
      </p:pic>
      <p:sp>
        <p:nvSpPr>
          <p:cNvPr id="130" name="Google Shape;130;p20"/>
          <p:cNvSpPr txBox="1"/>
          <p:nvPr/>
        </p:nvSpPr>
        <p:spPr>
          <a:xfrm>
            <a:off x="819125" y="4561175"/>
            <a:ext cx="19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Roboto"/>
                <a:ea typeface="Roboto"/>
                <a:cs typeface="Roboto"/>
                <a:sym typeface="Roboto"/>
              </a:rPr>
              <a:t>regroupement par mots clefs</a:t>
            </a:r>
            <a:endParaRPr sz="1100">
              <a:latin typeface="Roboto"/>
              <a:ea typeface="Roboto"/>
              <a:cs typeface="Roboto"/>
              <a:sym typeface="Roboto"/>
            </a:endParaRPr>
          </a:p>
        </p:txBody>
      </p:sp>
      <p:cxnSp>
        <p:nvCxnSpPr>
          <p:cNvPr id="131" name="Google Shape;131;p20"/>
          <p:cNvCxnSpPr/>
          <p:nvPr/>
        </p:nvCxnSpPr>
        <p:spPr>
          <a:xfrm flipH="1" rot="10800000">
            <a:off x="266200" y="4733975"/>
            <a:ext cx="442800" cy="8400"/>
          </a:xfrm>
          <a:prstGeom prst="straightConnector1">
            <a:avLst/>
          </a:prstGeom>
          <a:noFill/>
          <a:ln cap="flat" cmpd="sng" w="19050">
            <a:solidFill>
              <a:srgbClr val="BA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82800" y="216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b="1" lang="fr" sz="2320">
                <a:solidFill>
                  <a:srgbClr val="0A26CA"/>
                </a:solidFill>
                <a:latin typeface="Roboto"/>
                <a:ea typeface="Roboto"/>
                <a:cs typeface="Roboto"/>
                <a:sym typeface="Roboto"/>
              </a:rPr>
              <a:t>Analyse des données - Les commandes par client</a:t>
            </a:r>
            <a:endParaRPr b="1" sz="2320">
              <a:solidFill>
                <a:srgbClr val="0A26CA"/>
              </a:solidFill>
              <a:latin typeface="Roboto"/>
              <a:ea typeface="Roboto"/>
              <a:cs typeface="Roboto"/>
              <a:sym typeface="Roboto"/>
            </a:endParaRPr>
          </a:p>
        </p:txBody>
      </p:sp>
      <p:pic>
        <p:nvPicPr>
          <p:cNvPr id="137" name="Google Shape;137;p21"/>
          <p:cNvPicPr preferRelativeResize="0"/>
          <p:nvPr/>
        </p:nvPicPr>
        <p:blipFill rotWithShape="1">
          <a:blip r:embed="rId3">
            <a:alphaModFix/>
          </a:blip>
          <a:srcRect b="24058" l="0" r="0" t="23401"/>
          <a:stretch/>
        </p:blipFill>
        <p:spPr>
          <a:xfrm>
            <a:off x="8018674" y="21900"/>
            <a:ext cx="1089976" cy="572700"/>
          </a:xfrm>
          <a:prstGeom prst="rect">
            <a:avLst/>
          </a:prstGeom>
          <a:noFill/>
          <a:ln>
            <a:noFill/>
          </a:ln>
        </p:spPr>
      </p:pic>
      <p:pic>
        <p:nvPicPr>
          <p:cNvPr id="138" name="Google Shape;138;p21"/>
          <p:cNvPicPr preferRelativeResize="0"/>
          <p:nvPr/>
        </p:nvPicPr>
        <p:blipFill>
          <a:blip r:embed="rId4">
            <a:alphaModFix/>
          </a:blip>
          <a:stretch>
            <a:fillRect/>
          </a:stretch>
        </p:blipFill>
        <p:spPr>
          <a:xfrm>
            <a:off x="1711347" y="864900"/>
            <a:ext cx="5721305" cy="4050000"/>
          </a:xfrm>
          <a:prstGeom prst="rect">
            <a:avLst/>
          </a:prstGeom>
          <a:noFill/>
          <a:ln>
            <a:noFill/>
          </a:ln>
        </p:spPr>
      </p:pic>
      <p:sp>
        <p:nvSpPr>
          <p:cNvPr id="139" name="Google Shape;139;p21"/>
          <p:cNvSpPr txBox="1"/>
          <p:nvPr/>
        </p:nvSpPr>
        <p:spPr>
          <a:xfrm>
            <a:off x="2862075" y="1532650"/>
            <a:ext cx="466500" cy="3693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97%</a:t>
            </a:r>
            <a:endParaRPr sz="1200">
              <a:latin typeface="Roboto"/>
              <a:ea typeface="Roboto"/>
              <a:cs typeface="Roboto"/>
              <a:sym typeface="Roboto"/>
            </a:endParaRPr>
          </a:p>
        </p:txBody>
      </p:sp>
      <p:sp>
        <p:nvSpPr>
          <p:cNvPr id="140" name="Google Shape;140;p21"/>
          <p:cNvSpPr txBox="1"/>
          <p:nvPr/>
        </p:nvSpPr>
        <p:spPr>
          <a:xfrm>
            <a:off x="7548400" y="4108025"/>
            <a:ext cx="1455600" cy="6927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Roboto"/>
                <a:ea typeface="Roboto"/>
                <a:cs typeface="Roboto"/>
                <a:sym typeface="Roboto"/>
              </a:rPr>
              <a:t>Et maintenant ?</a:t>
            </a:r>
            <a:endParaRPr sz="1100">
              <a:latin typeface="Roboto"/>
              <a:ea typeface="Roboto"/>
              <a:cs typeface="Roboto"/>
              <a:sym typeface="Roboto"/>
            </a:endParaRPr>
          </a:p>
          <a:p>
            <a:pPr indent="0" lvl="0" marL="0" rtl="0" algn="l">
              <a:spcBef>
                <a:spcPts val="0"/>
              </a:spcBef>
              <a:spcAft>
                <a:spcPts val="0"/>
              </a:spcAft>
              <a:buNone/>
            </a:pPr>
            <a:r>
              <a:rPr lang="fr" sz="1100">
                <a:latin typeface="Roboto"/>
                <a:ea typeface="Roboto"/>
                <a:cs typeface="Roboto"/>
                <a:sym typeface="Roboto"/>
              </a:rPr>
              <a:t>- Modélisation</a:t>
            </a:r>
            <a:endParaRPr sz="1100">
              <a:latin typeface="Roboto"/>
              <a:ea typeface="Roboto"/>
              <a:cs typeface="Roboto"/>
              <a:sym typeface="Roboto"/>
            </a:endParaRPr>
          </a:p>
          <a:p>
            <a:pPr indent="0" lvl="0" marL="0" rtl="0" algn="l">
              <a:spcBef>
                <a:spcPts val="0"/>
              </a:spcBef>
              <a:spcAft>
                <a:spcPts val="0"/>
              </a:spcAft>
              <a:buNone/>
            </a:pPr>
            <a:r>
              <a:rPr lang="fr" sz="1100">
                <a:latin typeface="Roboto"/>
                <a:ea typeface="Roboto"/>
                <a:cs typeface="Roboto"/>
                <a:sym typeface="Roboto"/>
              </a:rPr>
              <a:t>- Recommendations</a:t>
            </a:r>
            <a:endParaRPr sz="11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